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5"/>
  </p:notesMasterIdLst>
  <p:handoutMasterIdLst>
    <p:handoutMasterId r:id="rId46"/>
  </p:handoutMasterIdLst>
  <p:sldIdLst>
    <p:sldId id="256" r:id="rId2"/>
    <p:sldId id="325" r:id="rId3"/>
    <p:sldId id="326" r:id="rId4"/>
    <p:sldId id="290" r:id="rId5"/>
    <p:sldId id="330" r:id="rId6"/>
    <p:sldId id="291" r:id="rId7"/>
    <p:sldId id="331" r:id="rId8"/>
    <p:sldId id="333" r:id="rId9"/>
    <p:sldId id="334" r:id="rId10"/>
    <p:sldId id="292" r:id="rId11"/>
    <p:sldId id="336" r:id="rId12"/>
    <p:sldId id="335" r:id="rId13"/>
    <p:sldId id="337" r:id="rId14"/>
    <p:sldId id="295" r:id="rId15"/>
    <p:sldId id="296" r:id="rId16"/>
    <p:sldId id="338" r:id="rId17"/>
    <p:sldId id="297" r:id="rId18"/>
    <p:sldId id="339" r:id="rId19"/>
    <p:sldId id="298" r:id="rId20"/>
    <p:sldId id="340" r:id="rId21"/>
    <p:sldId id="327" r:id="rId22"/>
    <p:sldId id="305" r:id="rId23"/>
    <p:sldId id="267" r:id="rId24"/>
    <p:sldId id="301" r:id="rId25"/>
    <p:sldId id="343" r:id="rId26"/>
    <p:sldId id="344" r:id="rId27"/>
    <p:sldId id="328" r:id="rId28"/>
    <p:sldId id="307" r:id="rId29"/>
    <p:sldId id="272" r:id="rId30"/>
    <p:sldId id="273" r:id="rId31"/>
    <p:sldId id="285" r:id="rId32"/>
    <p:sldId id="274" r:id="rId33"/>
    <p:sldId id="308" r:id="rId34"/>
    <p:sldId id="309" r:id="rId35"/>
    <p:sldId id="329" r:id="rId36"/>
    <p:sldId id="311" r:id="rId37"/>
    <p:sldId id="312" r:id="rId38"/>
    <p:sldId id="313" r:id="rId39"/>
    <p:sldId id="341" r:id="rId40"/>
    <p:sldId id="342" r:id="rId41"/>
    <p:sldId id="347" r:id="rId42"/>
    <p:sldId id="315" r:id="rId43"/>
    <p:sldId id="278" r:id="rId44"/>
  </p:sldIdLst>
  <p:sldSz cx="9144000" cy="6858000" type="screen4x3"/>
  <p:notesSz cx="9823450" cy="6808788"/>
  <p:custShowLst>
    <p:custShow name="2011年工作回顾1" id="0">
      <p:sldLst>
        <p:sld r:id="rId6"/>
        <p:sld r:id="rId7"/>
        <p:sld r:id="rId8"/>
        <p:sld r:id="rId9"/>
        <p:sld r:id="rId10"/>
      </p:sldLst>
    </p:custShow>
    <p:custShow name="2011年工作回顾2" id="1">
      <p:sldLst>
        <p:sld r:id="rId11"/>
      </p:sldLst>
    </p:custShow>
    <p:custShow name="2011年工作回顾3" id="2">
      <p:sldLst>
        <p:sld r:id="rId12"/>
        <p:sld r:id="rId13"/>
        <p:sld r:id="rId14"/>
      </p:sldLst>
    </p:custShow>
    <p:custShow name="2011年工作回顾4" id="3">
      <p:sldLst>
        <p:sld r:id="rId15"/>
      </p:sldLst>
    </p:custShow>
    <p:custShow name="2011年工作回顾5" id="4">
      <p:sldLst>
        <p:sld r:id="rId16"/>
        <p:sld r:id="rId17"/>
      </p:sldLst>
    </p:custShow>
    <p:custShow name="2011年工作回顾6" id="5">
      <p:sldLst>
        <p:sld r:id="rId18"/>
        <p:sld r:id="rId19"/>
      </p:sldLst>
    </p:custShow>
    <p:custShow name="2011年工作回顾7" id="6">
      <p:sldLst>
        <p:sld r:id="rId20"/>
        <p:sld r:id="rId21"/>
      </p:sldLst>
    </p:custShow>
    <p:custShow name="2011年工作回顾8" id="7">
      <p:sldLst/>
    </p:custShow>
    <p:custShow name="2012年主要工作1" id="8">
      <p:sldLst>
        <p:sld r:id="rId30"/>
      </p:sldLst>
    </p:custShow>
    <p:custShow name="2012年主要工作2" id="9">
      <p:sldLst>
        <p:sld r:id="rId31"/>
      </p:sldLst>
    </p:custShow>
    <p:custShow name="2012年主要工作3" id="10">
      <p:sldLst>
        <p:sld r:id="rId32"/>
      </p:sldLst>
    </p:custShow>
    <p:custShow name="2012年主要工作4" id="11">
      <p:sldLst>
        <p:sld r:id="rId33"/>
      </p:sldLst>
    </p:custShow>
    <p:custShow name="2012年主要工作5" id="12">
      <p:sldLst>
        <p:sld r:id="rId34"/>
      </p:sldLst>
    </p:custShow>
    <p:custShow name="2012年主要工作6" id="13">
      <p:sldLst>
        <p:sld r:id="rId35"/>
      </p:sldLst>
    </p:custShow>
  </p:custShowLst>
  <p:defaultTextStyle>
    <a:defPPr>
      <a:defRPr lang="zh-CN"/>
    </a:defPPr>
    <a:lvl1pPr algn="l" rtl="0" fontAlgn="base">
      <a:spcBef>
        <a:spcPct val="0"/>
      </a:spcBef>
      <a:spcAft>
        <a:spcPct val="0"/>
      </a:spcAft>
      <a:defRPr sz="2400" b="1" kern="1200">
        <a:solidFill>
          <a:srgbClr val="133984"/>
        </a:solidFill>
        <a:latin typeface="Times New Roman" pitchFamily="18" charset="0"/>
        <a:ea typeface="黑体" pitchFamily="2" charset="-122"/>
        <a:cs typeface="+mn-cs"/>
      </a:defRPr>
    </a:lvl1pPr>
    <a:lvl2pPr marL="457200" algn="l" rtl="0" fontAlgn="base">
      <a:spcBef>
        <a:spcPct val="0"/>
      </a:spcBef>
      <a:spcAft>
        <a:spcPct val="0"/>
      </a:spcAft>
      <a:defRPr sz="2400" b="1" kern="1200">
        <a:solidFill>
          <a:srgbClr val="133984"/>
        </a:solidFill>
        <a:latin typeface="Times New Roman" pitchFamily="18" charset="0"/>
        <a:ea typeface="黑体" pitchFamily="2" charset="-122"/>
        <a:cs typeface="+mn-cs"/>
      </a:defRPr>
    </a:lvl2pPr>
    <a:lvl3pPr marL="914400" algn="l" rtl="0" fontAlgn="base">
      <a:spcBef>
        <a:spcPct val="0"/>
      </a:spcBef>
      <a:spcAft>
        <a:spcPct val="0"/>
      </a:spcAft>
      <a:defRPr sz="2400" b="1" kern="1200">
        <a:solidFill>
          <a:srgbClr val="133984"/>
        </a:solidFill>
        <a:latin typeface="Times New Roman" pitchFamily="18" charset="0"/>
        <a:ea typeface="黑体" pitchFamily="2" charset="-122"/>
        <a:cs typeface="+mn-cs"/>
      </a:defRPr>
    </a:lvl3pPr>
    <a:lvl4pPr marL="1371600" algn="l" rtl="0" fontAlgn="base">
      <a:spcBef>
        <a:spcPct val="0"/>
      </a:spcBef>
      <a:spcAft>
        <a:spcPct val="0"/>
      </a:spcAft>
      <a:defRPr sz="2400" b="1" kern="1200">
        <a:solidFill>
          <a:srgbClr val="133984"/>
        </a:solidFill>
        <a:latin typeface="Times New Roman" pitchFamily="18" charset="0"/>
        <a:ea typeface="黑体" pitchFamily="2" charset="-122"/>
        <a:cs typeface="+mn-cs"/>
      </a:defRPr>
    </a:lvl4pPr>
    <a:lvl5pPr marL="1828800" algn="l" rtl="0" fontAlgn="base">
      <a:spcBef>
        <a:spcPct val="0"/>
      </a:spcBef>
      <a:spcAft>
        <a:spcPct val="0"/>
      </a:spcAft>
      <a:defRPr sz="2400" b="1" kern="1200">
        <a:solidFill>
          <a:srgbClr val="133984"/>
        </a:solidFill>
        <a:latin typeface="Times New Roman" pitchFamily="18" charset="0"/>
        <a:ea typeface="黑体" pitchFamily="2" charset="-122"/>
        <a:cs typeface="+mn-cs"/>
      </a:defRPr>
    </a:lvl5pPr>
    <a:lvl6pPr marL="2286000" algn="l" defTabSz="914400" rtl="0" eaLnBrk="1" latinLnBrk="0" hangingPunct="1">
      <a:defRPr sz="2400" b="1" kern="1200">
        <a:solidFill>
          <a:srgbClr val="133984"/>
        </a:solidFill>
        <a:latin typeface="Times New Roman" pitchFamily="18" charset="0"/>
        <a:ea typeface="黑体" pitchFamily="2" charset="-122"/>
        <a:cs typeface="+mn-cs"/>
      </a:defRPr>
    </a:lvl6pPr>
    <a:lvl7pPr marL="2743200" algn="l" defTabSz="914400" rtl="0" eaLnBrk="1" latinLnBrk="0" hangingPunct="1">
      <a:defRPr sz="2400" b="1" kern="1200">
        <a:solidFill>
          <a:srgbClr val="133984"/>
        </a:solidFill>
        <a:latin typeface="Times New Roman" pitchFamily="18" charset="0"/>
        <a:ea typeface="黑体" pitchFamily="2" charset="-122"/>
        <a:cs typeface="+mn-cs"/>
      </a:defRPr>
    </a:lvl7pPr>
    <a:lvl8pPr marL="3200400" algn="l" defTabSz="914400" rtl="0" eaLnBrk="1" latinLnBrk="0" hangingPunct="1">
      <a:defRPr sz="2400" b="1" kern="1200">
        <a:solidFill>
          <a:srgbClr val="133984"/>
        </a:solidFill>
        <a:latin typeface="Times New Roman" pitchFamily="18" charset="0"/>
        <a:ea typeface="黑体" pitchFamily="2" charset="-122"/>
        <a:cs typeface="+mn-cs"/>
      </a:defRPr>
    </a:lvl8pPr>
    <a:lvl9pPr marL="3657600" algn="l" defTabSz="914400" rtl="0" eaLnBrk="1" latinLnBrk="0" hangingPunct="1">
      <a:defRPr sz="2400" b="1" kern="1200">
        <a:solidFill>
          <a:srgbClr val="133984"/>
        </a:solidFill>
        <a:latin typeface="Times New Roman" pitchFamily="18" charset="0"/>
        <a:ea typeface="黑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0021"/>
    <a:srgbClr val="133984"/>
    <a:srgbClr val="003399"/>
    <a:srgbClr val="DFEBE7"/>
    <a:srgbClr val="2602BE"/>
    <a:srgbClr val="0000CC"/>
    <a:srgbClr val="613997"/>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55" autoAdjust="0"/>
    <p:restoredTop sz="99828" autoAdjust="0"/>
  </p:normalViewPr>
  <p:slideViewPr>
    <p:cSldViewPr>
      <p:cViewPr>
        <p:scale>
          <a:sx n="75" d="100"/>
          <a:sy n="75" d="100"/>
        </p:scale>
        <p:origin x="-882" y="-834"/>
      </p:cViewPr>
      <p:guideLst>
        <p:guide orient="horz" pos="709"/>
        <p:guide pos="8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77" d="100"/>
          <a:sy n="77" d="100"/>
        </p:scale>
        <p:origin x="-1428" y="-96"/>
      </p:cViewPr>
      <p:guideLst>
        <p:guide orient="horz" pos="2145"/>
        <p:guide pos="3094"/>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bwMode="auto">
          <a:xfrm>
            <a:off x="0" y="0"/>
            <a:ext cx="4256088"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b="0">
                <a:solidFill>
                  <a:schemeClr val="tx1"/>
                </a:solidFill>
                <a:latin typeface="Arial" charset="0"/>
                <a:ea typeface="宋体" pitchFamily="2" charset="-122"/>
              </a:defRPr>
            </a:lvl1pPr>
          </a:lstStyle>
          <a:p>
            <a:pPr>
              <a:defRPr/>
            </a:pPr>
            <a:endParaRPr lang="en-US" altLang="zh-CN"/>
          </a:p>
        </p:txBody>
      </p:sp>
      <p:sp>
        <p:nvSpPr>
          <p:cNvPr id="75779" name="Rectangle 3"/>
          <p:cNvSpPr>
            <a:spLocks noGrp="1" noChangeArrowheads="1"/>
          </p:cNvSpPr>
          <p:nvPr>
            <p:ph type="dt" sz="quarter" idx="1"/>
          </p:nvPr>
        </p:nvSpPr>
        <p:spPr bwMode="auto">
          <a:xfrm>
            <a:off x="5564188" y="0"/>
            <a:ext cx="4257675"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ea typeface="宋体" pitchFamily="2" charset="-122"/>
              </a:defRPr>
            </a:lvl1pPr>
          </a:lstStyle>
          <a:p>
            <a:pPr>
              <a:defRPr/>
            </a:pPr>
            <a:endParaRPr lang="en-US" altLang="zh-CN"/>
          </a:p>
        </p:txBody>
      </p:sp>
      <p:sp>
        <p:nvSpPr>
          <p:cNvPr id="75780" name="Rectangle 4"/>
          <p:cNvSpPr>
            <a:spLocks noGrp="1" noChangeArrowheads="1"/>
          </p:cNvSpPr>
          <p:nvPr>
            <p:ph type="ftr" sz="quarter" idx="2"/>
          </p:nvPr>
        </p:nvSpPr>
        <p:spPr bwMode="auto">
          <a:xfrm>
            <a:off x="0" y="6467475"/>
            <a:ext cx="4256088" cy="3397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b="0">
                <a:solidFill>
                  <a:schemeClr val="tx1"/>
                </a:solidFill>
                <a:latin typeface="Arial" charset="0"/>
                <a:ea typeface="宋体" pitchFamily="2" charset="-122"/>
              </a:defRPr>
            </a:lvl1pPr>
          </a:lstStyle>
          <a:p>
            <a:pPr>
              <a:defRPr/>
            </a:pPr>
            <a:endParaRPr lang="en-US" altLang="zh-CN"/>
          </a:p>
        </p:txBody>
      </p:sp>
      <p:sp>
        <p:nvSpPr>
          <p:cNvPr id="75781" name="Rectangle 5"/>
          <p:cNvSpPr>
            <a:spLocks noGrp="1" noChangeArrowheads="1"/>
          </p:cNvSpPr>
          <p:nvPr>
            <p:ph type="sldNum" sz="quarter" idx="3"/>
          </p:nvPr>
        </p:nvSpPr>
        <p:spPr bwMode="auto">
          <a:xfrm>
            <a:off x="5564188" y="6467475"/>
            <a:ext cx="4257675" cy="3397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Arial" charset="0"/>
                <a:ea typeface="宋体" pitchFamily="2" charset="-122"/>
              </a:defRPr>
            </a:lvl1pPr>
          </a:lstStyle>
          <a:p>
            <a:pPr>
              <a:defRPr/>
            </a:pPr>
            <a:fld id="{3141A1AA-6393-4580-AA7E-AF6C5B4CCE09}" type="slidenum">
              <a:rPr lang="en-US" altLang="zh-CN"/>
              <a:pPr>
                <a:defRPr/>
              </a:pPr>
              <a:t>‹#›</a:t>
            </a:fld>
            <a:endParaRPr lang="en-US" altLang="zh-CN"/>
          </a:p>
        </p:txBody>
      </p:sp>
    </p:spTree>
    <p:extLst>
      <p:ext uri="{BB962C8B-B14F-4D97-AF65-F5344CB8AC3E}">
        <p14:creationId xmlns:p14="http://schemas.microsoft.com/office/powerpoint/2010/main" val="32861021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4256088"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b="0">
                <a:solidFill>
                  <a:schemeClr val="tx1"/>
                </a:solidFill>
                <a:latin typeface="Arial" charset="0"/>
                <a:ea typeface="宋体" pitchFamily="2" charset="-122"/>
              </a:defRPr>
            </a:lvl1pPr>
          </a:lstStyle>
          <a:p>
            <a:pPr>
              <a:defRPr/>
            </a:pPr>
            <a:endParaRPr lang="en-US" altLang="zh-CN"/>
          </a:p>
        </p:txBody>
      </p:sp>
      <p:sp>
        <p:nvSpPr>
          <p:cNvPr id="5123" name="Rectangle 3"/>
          <p:cNvSpPr>
            <a:spLocks noGrp="1" noChangeArrowheads="1"/>
          </p:cNvSpPr>
          <p:nvPr>
            <p:ph type="dt" idx="1"/>
          </p:nvPr>
        </p:nvSpPr>
        <p:spPr bwMode="auto">
          <a:xfrm>
            <a:off x="5564188" y="0"/>
            <a:ext cx="4257675"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ea typeface="宋体" pitchFamily="2" charset="-122"/>
              </a:defRPr>
            </a:lvl1pPr>
          </a:lstStyle>
          <a:p>
            <a:pPr>
              <a:defRPr/>
            </a:pPr>
            <a:endParaRPr lang="en-US" altLang="zh-CN"/>
          </a:p>
        </p:txBody>
      </p:sp>
      <p:sp>
        <p:nvSpPr>
          <p:cNvPr id="15364" name="Rectangle 4"/>
          <p:cNvSpPr>
            <a:spLocks noGrp="1" noRot="1" noChangeAspect="1" noChangeArrowheads="1" noTextEdit="1"/>
          </p:cNvSpPr>
          <p:nvPr>
            <p:ph type="sldImg" idx="2"/>
          </p:nvPr>
        </p:nvSpPr>
        <p:spPr bwMode="auto">
          <a:xfrm>
            <a:off x="3209925" y="511175"/>
            <a:ext cx="3403600" cy="255270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82663" y="3233738"/>
            <a:ext cx="7858125" cy="3063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5126" name="Rectangle 6"/>
          <p:cNvSpPr>
            <a:spLocks noGrp="1" noChangeArrowheads="1"/>
          </p:cNvSpPr>
          <p:nvPr>
            <p:ph type="ftr" sz="quarter" idx="4"/>
          </p:nvPr>
        </p:nvSpPr>
        <p:spPr bwMode="auto">
          <a:xfrm>
            <a:off x="0" y="6467475"/>
            <a:ext cx="4256088" cy="3397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b="0">
                <a:solidFill>
                  <a:schemeClr val="tx1"/>
                </a:solidFill>
                <a:latin typeface="Arial" charset="0"/>
                <a:ea typeface="宋体" pitchFamily="2" charset="-122"/>
              </a:defRPr>
            </a:lvl1pPr>
          </a:lstStyle>
          <a:p>
            <a:pPr>
              <a:defRPr/>
            </a:pPr>
            <a:endParaRPr lang="en-US" altLang="zh-CN"/>
          </a:p>
        </p:txBody>
      </p:sp>
      <p:sp>
        <p:nvSpPr>
          <p:cNvPr id="5127" name="Rectangle 7"/>
          <p:cNvSpPr>
            <a:spLocks noGrp="1" noChangeArrowheads="1"/>
          </p:cNvSpPr>
          <p:nvPr>
            <p:ph type="sldNum" sz="quarter" idx="5"/>
          </p:nvPr>
        </p:nvSpPr>
        <p:spPr bwMode="auto">
          <a:xfrm>
            <a:off x="5564188" y="6467475"/>
            <a:ext cx="4257675" cy="3397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Arial" charset="0"/>
                <a:ea typeface="宋体" pitchFamily="2" charset="-122"/>
              </a:defRPr>
            </a:lvl1pPr>
          </a:lstStyle>
          <a:p>
            <a:pPr>
              <a:defRPr/>
            </a:pPr>
            <a:fld id="{06B82F60-E4C1-41B7-9F2D-13EE5CA032E6}" type="slidenum">
              <a:rPr lang="en-US" altLang="zh-CN"/>
              <a:pPr>
                <a:defRPr/>
              </a:pPr>
              <a:t>‹#›</a:t>
            </a:fld>
            <a:endParaRPr lang="en-US" altLang="zh-CN"/>
          </a:p>
        </p:txBody>
      </p:sp>
    </p:spTree>
    <p:extLst>
      <p:ext uri="{BB962C8B-B14F-4D97-AF65-F5344CB8AC3E}">
        <p14:creationId xmlns:p14="http://schemas.microsoft.com/office/powerpoint/2010/main" val="20705217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幻灯片图像占位符 1"/>
          <p:cNvSpPr>
            <a:spLocks noGrp="1" noRot="1" noChangeAspect="1" noTextEdit="1"/>
          </p:cNvSpPr>
          <p:nvPr>
            <p:ph type="sldImg"/>
          </p:nvPr>
        </p:nvSpPr>
        <p:spPr>
          <a:ln/>
        </p:spPr>
      </p:sp>
      <p:sp>
        <p:nvSpPr>
          <p:cNvPr id="18434" name="备注占位符 2"/>
          <p:cNvSpPr>
            <a:spLocks noGrp="1"/>
          </p:cNvSpPr>
          <p:nvPr>
            <p:ph type="body" idx="1"/>
          </p:nvPr>
        </p:nvSpPr>
        <p:spPr>
          <a:noFill/>
          <a:ln/>
        </p:spPr>
        <p:txBody>
          <a:bodyPr/>
          <a:lstStyle/>
          <a:p>
            <a:r>
              <a:rPr lang="zh-CN" altLang="en-US" smtClean="0">
                <a:ea typeface="宋体" charset="-122"/>
              </a:rPr>
              <a:t>“取个题目”</a:t>
            </a:r>
          </a:p>
        </p:txBody>
      </p:sp>
      <p:sp>
        <p:nvSpPr>
          <p:cNvPr id="18435" name="灯片编号占位符 3"/>
          <p:cNvSpPr txBox="1">
            <a:spLocks noGrp="1"/>
          </p:cNvSpPr>
          <p:nvPr/>
        </p:nvSpPr>
        <p:spPr bwMode="auto">
          <a:xfrm>
            <a:off x="5564188" y="6467475"/>
            <a:ext cx="4257675" cy="339725"/>
          </a:xfrm>
          <a:prstGeom prst="rect">
            <a:avLst/>
          </a:prstGeom>
          <a:noFill/>
          <a:ln w="9525">
            <a:noFill/>
            <a:miter lim="800000"/>
            <a:headEnd/>
            <a:tailEnd/>
          </a:ln>
        </p:spPr>
        <p:txBody>
          <a:bodyPr anchor="b"/>
          <a:lstStyle/>
          <a:p>
            <a:pPr algn="r"/>
            <a:fld id="{BCC63FE7-A336-4AAA-ADD9-92616D9B0EB3}" type="slidenum">
              <a:rPr lang="en-US" altLang="zh-CN" sz="1200" b="0">
                <a:solidFill>
                  <a:schemeClr val="tx1"/>
                </a:solidFill>
                <a:latin typeface="Arial" charset="0"/>
                <a:ea typeface="宋体" charset="-122"/>
              </a:rPr>
              <a:pPr algn="r"/>
              <a:t>1</a:t>
            </a:fld>
            <a:endParaRPr lang="en-US" altLang="zh-CN" sz="1200" b="0">
              <a:solidFill>
                <a:schemeClr val="tx1"/>
              </a:solidFill>
              <a:latin typeface="Arial" charset="0"/>
              <a:ea typeface="宋体"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ln/>
        </p:spPr>
      </p:sp>
      <p:sp>
        <p:nvSpPr>
          <p:cNvPr id="47106" name="备注占位符 2"/>
          <p:cNvSpPr>
            <a:spLocks noGrp="1"/>
          </p:cNvSpPr>
          <p:nvPr>
            <p:ph type="body" idx="1"/>
          </p:nvPr>
        </p:nvSpPr>
        <p:spPr>
          <a:noFill/>
          <a:ln/>
        </p:spPr>
        <p:txBody>
          <a:bodyPr/>
          <a:lstStyle/>
          <a:p>
            <a:endParaRPr lang="zh-CN" altLang="en-US" smtClean="0">
              <a:ea typeface="宋体" charset="-122"/>
            </a:endParaRPr>
          </a:p>
        </p:txBody>
      </p:sp>
      <p:sp>
        <p:nvSpPr>
          <p:cNvPr id="47107" name="灯片编号占位符 3"/>
          <p:cNvSpPr txBox="1">
            <a:spLocks noGrp="1"/>
          </p:cNvSpPr>
          <p:nvPr/>
        </p:nvSpPr>
        <p:spPr bwMode="auto">
          <a:xfrm>
            <a:off x="5564188" y="6467475"/>
            <a:ext cx="4257675" cy="339725"/>
          </a:xfrm>
          <a:prstGeom prst="rect">
            <a:avLst/>
          </a:prstGeom>
          <a:noFill/>
          <a:ln w="9525">
            <a:noFill/>
            <a:miter lim="800000"/>
            <a:headEnd/>
            <a:tailEnd/>
          </a:ln>
        </p:spPr>
        <p:txBody>
          <a:bodyPr anchor="b"/>
          <a:lstStyle/>
          <a:p>
            <a:pPr algn="r"/>
            <a:fld id="{ED523DC3-2C35-4DD6-B2B2-976F7134BA52}" type="slidenum">
              <a:rPr lang="en-US" altLang="zh-CN" sz="1200" b="0">
                <a:solidFill>
                  <a:schemeClr val="tx1"/>
                </a:solidFill>
                <a:latin typeface="Arial" charset="0"/>
                <a:ea typeface="宋体" charset="-122"/>
              </a:rPr>
              <a:pPr algn="r"/>
              <a:t>20</a:t>
            </a:fld>
            <a:endParaRPr lang="en-US" altLang="zh-CN" sz="1200" b="0">
              <a:solidFill>
                <a:schemeClr val="tx1"/>
              </a:solidFill>
              <a:latin typeface="Arial" charset="0"/>
              <a:ea typeface="宋体"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幻灯片图像占位符 1"/>
          <p:cNvSpPr>
            <a:spLocks noGrp="1" noRot="1" noChangeAspect="1" noTextEdit="1"/>
          </p:cNvSpPr>
          <p:nvPr>
            <p:ph type="sldImg"/>
          </p:nvPr>
        </p:nvSpPr>
        <p:spPr>
          <a:ln/>
        </p:spPr>
      </p:sp>
      <p:sp>
        <p:nvSpPr>
          <p:cNvPr id="50178" name="备注占位符 2"/>
          <p:cNvSpPr>
            <a:spLocks noGrp="1"/>
          </p:cNvSpPr>
          <p:nvPr>
            <p:ph type="body" idx="1"/>
          </p:nvPr>
        </p:nvSpPr>
        <p:spPr>
          <a:noFill/>
          <a:ln/>
        </p:spPr>
        <p:txBody>
          <a:bodyPr/>
          <a:lstStyle/>
          <a:p>
            <a:endParaRPr lang="zh-CN" altLang="en-US" smtClean="0">
              <a:ea typeface="宋体" charset="-122"/>
            </a:endParaRPr>
          </a:p>
        </p:txBody>
      </p:sp>
      <p:sp>
        <p:nvSpPr>
          <p:cNvPr id="50179" name="灯片编号占位符 3"/>
          <p:cNvSpPr txBox="1">
            <a:spLocks noGrp="1"/>
          </p:cNvSpPr>
          <p:nvPr/>
        </p:nvSpPr>
        <p:spPr bwMode="auto">
          <a:xfrm>
            <a:off x="5564188" y="6467475"/>
            <a:ext cx="4257675" cy="339725"/>
          </a:xfrm>
          <a:prstGeom prst="rect">
            <a:avLst/>
          </a:prstGeom>
          <a:noFill/>
          <a:ln w="9525">
            <a:noFill/>
            <a:miter lim="800000"/>
            <a:headEnd/>
            <a:tailEnd/>
          </a:ln>
        </p:spPr>
        <p:txBody>
          <a:bodyPr anchor="b"/>
          <a:lstStyle/>
          <a:p>
            <a:pPr algn="r"/>
            <a:fld id="{8F2CBB08-C182-4D37-9351-FD3CC555972D}" type="slidenum">
              <a:rPr lang="en-US" altLang="zh-CN" sz="1200" b="0">
                <a:solidFill>
                  <a:schemeClr val="tx1"/>
                </a:solidFill>
                <a:latin typeface="Arial" charset="0"/>
                <a:ea typeface="宋体" charset="-122"/>
              </a:rPr>
              <a:pPr algn="r"/>
              <a:t>22</a:t>
            </a:fld>
            <a:endParaRPr lang="en-US" altLang="zh-CN" sz="1200" b="0">
              <a:solidFill>
                <a:schemeClr val="tx1"/>
              </a:solidFill>
              <a:latin typeface="Arial" charset="0"/>
              <a:ea typeface="宋体"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a:ln/>
        </p:spPr>
      </p:sp>
      <p:sp>
        <p:nvSpPr>
          <p:cNvPr id="57346" name="备注占位符 2"/>
          <p:cNvSpPr>
            <a:spLocks noGrp="1"/>
          </p:cNvSpPr>
          <p:nvPr>
            <p:ph type="body" idx="1"/>
          </p:nvPr>
        </p:nvSpPr>
        <p:spPr>
          <a:noFill/>
          <a:ln/>
        </p:spPr>
        <p:txBody>
          <a:bodyPr/>
          <a:lstStyle/>
          <a:p>
            <a:endParaRPr lang="zh-CN" altLang="en-US" smtClean="0">
              <a:ea typeface="宋体" charset="-122"/>
            </a:endParaRPr>
          </a:p>
        </p:txBody>
      </p:sp>
      <p:sp>
        <p:nvSpPr>
          <p:cNvPr id="57347" name="灯片编号占位符 3"/>
          <p:cNvSpPr txBox="1">
            <a:spLocks noGrp="1"/>
          </p:cNvSpPr>
          <p:nvPr/>
        </p:nvSpPr>
        <p:spPr bwMode="auto">
          <a:xfrm>
            <a:off x="5564188" y="6467475"/>
            <a:ext cx="4257675" cy="339725"/>
          </a:xfrm>
          <a:prstGeom prst="rect">
            <a:avLst/>
          </a:prstGeom>
          <a:noFill/>
          <a:ln w="9525">
            <a:noFill/>
            <a:miter lim="800000"/>
            <a:headEnd/>
            <a:tailEnd/>
          </a:ln>
        </p:spPr>
        <p:txBody>
          <a:bodyPr anchor="b"/>
          <a:lstStyle/>
          <a:p>
            <a:pPr algn="r"/>
            <a:fld id="{EC9B0927-EE27-4AEA-8E72-8BA856A513AE}" type="slidenum">
              <a:rPr lang="en-US" altLang="zh-CN" sz="1200" b="0">
                <a:solidFill>
                  <a:schemeClr val="tx1"/>
                </a:solidFill>
                <a:latin typeface="Arial" charset="0"/>
                <a:ea typeface="宋体" charset="-122"/>
              </a:rPr>
              <a:pPr algn="r"/>
              <a:t>28</a:t>
            </a:fld>
            <a:endParaRPr lang="en-US" altLang="zh-CN" sz="1200" b="0">
              <a:solidFill>
                <a:schemeClr val="tx1"/>
              </a:solidFill>
              <a:latin typeface="Arial" charset="0"/>
              <a:ea typeface="宋体"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ChangeArrowheads="1" noTextEdit="1"/>
          </p:cNvSpPr>
          <p:nvPr>
            <p:ph type="sldImg"/>
          </p:nvPr>
        </p:nvSpPr>
        <p:spPr>
          <a:ln/>
        </p:spPr>
      </p:sp>
      <p:sp>
        <p:nvSpPr>
          <p:cNvPr id="73730" name="Rectangle 3"/>
          <p:cNvSpPr>
            <a:spLocks noGrp="1" noChangeArrowheads="1"/>
          </p:cNvSpPr>
          <p:nvPr>
            <p:ph type="body" idx="1"/>
          </p:nvPr>
        </p:nvSpPr>
        <p:spPr>
          <a:xfrm>
            <a:off x="1309688" y="3233738"/>
            <a:ext cx="7204075" cy="3063875"/>
          </a:xfrm>
          <a:noFill/>
          <a:ln/>
        </p:spPr>
        <p:txBody>
          <a:bodyPr/>
          <a:lstStyle/>
          <a:p>
            <a:pPr eaLnBrk="1" hangingPunct="1"/>
            <a:endParaRPr lang="zh-CN" altLang="en-US" smtClean="0">
              <a:ea typeface="宋体"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noTextEdit="1"/>
          </p:cNvSpPr>
          <p:nvPr>
            <p:ph type="sldImg"/>
          </p:nvPr>
        </p:nvSpPr>
        <p:spPr>
          <a:ln/>
        </p:spPr>
      </p:sp>
      <p:sp>
        <p:nvSpPr>
          <p:cNvPr id="22530" name="备注占位符 2"/>
          <p:cNvSpPr>
            <a:spLocks noGrp="1"/>
          </p:cNvSpPr>
          <p:nvPr>
            <p:ph type="body" idx="1"/>
          </p:nvPr>
        </p:nvSpPr>
        <p:spPr>
          <a:noFill/>
          <a:ln/>
        </p:spPr>
        <p:txBody>
          <a:bodyPr/>
          <a:lstStyle/>
          <a:p>
            <a:endParaRPr lang="zh-CN" altLang="en-US" smtClean="0">
              <a:ea typeface="宋体" charset="-122"/>
            </a:endParaRPr>
          </a:p>
        </p:txBody>
      </p:sp>
      <p:sp>
        <p:nvSpPr>
          <p:cNvPr id="22531" name="灯片编号占位符 3"/>
          <p:cNvSpPr txBox="1">
            <a:spLocks noGrp="1"/>
          </p:cNvSpPr>
          <p:nvPr/>
        </p:nvSpPr>
        <p:spPr bwMode="auto">
          <a:xfrm>
            <a:off x="5564188" y="6467475"/>
            <a:ext cx="4257675" cy="339725"/>
          </a:xfrm>
          <a:prstGeom prst="rect">
            <a:avLst/>
          </a:prstGeom>
          <a:noFill/>
          <a:ln w="9525">
            <a:noFill/>
            <a:miter lim="800000"/>
            <a:headEnd/>
            <a:tailEnd/>
          </a:ln>
        </p:spPr>
        <p:txBody>
          <a:bodyPr anchor="b"/>
          <a:lstStyle/>
          <a:p>
            <a:pPr algn="r"/>
            <a:fld id="{785B4CCA-0548-4D02-BE91-0D279A94338B}" type="slidenum">
              <a:rPr lang="en-US" altLang="zh-CN" sz="1200" b="0">
                <a:solidFill>
                  <a:schemeClr val="tx1"/>
                </a:solidFill>
                <a:latin typeface="Arial" charset="0"/>
                <a:ea typeface="宋体" charset="-122"/>
              </a:rPr>
              <a:pPr algn="r"/>
              <a:t>4</a:t>
            </a:fld>
            <a:endParaRPr lang="en-US" altLang="zh-CN" sz="1200" b="0">
              <a:solidFill>
                <a:schemeClr val="tx1"/>
              </a:solidFill>
              <a:latin typeface="Arial" charset="0"/>
              <a:ea typeface="宋体"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noTextEdit="1"/>
          </p:cNvSpPr>
          <p:nvPr>
            <p:ph type="sldImg"/>
          </p:nvPr>
        </p:nvSpPr>
        <p:spPr>
          <a:ln/>
        </p:spPr>
      </p:sp>
      <p:sp>
        <p:nvSpPr>
          <p:cNvPr id="24578" name="备注占位符 2"/>
          <p:cNvSpPr>
            <a:spLocks noGrp="1"/>
          </p:cNvSpPr>
          <p:nvPr>
            <p:ph type="body" idx="1"/>
          </p:nvPr>
        </p:nvSpPr>
        <p:spPr>
          <a:noFill/>
          <a:ln/>
        </p:spPr>
        <p:txBody>
          <a:bodyPr/>
          <a:lstStyle/>
          <a:p>
            <a:endParaRPr lang="zh-CN" altLang="en-US" smtClean="0">
              <a:ea typeface="宋体" charset="-122"/>
            </a:endParaRPr>
          </a:p>
        </p:txBody>
      </p:sp>
      <p:sp>
        <p:nvSpPr>
          <p:cNvPr id="24579" name="灯片编号占位符 3"/>
          <p:cNvSpPr txBox="1">
            <a:spLocks noGrp="1"/>
          </p:cNvSpPr>
          <p:nvPr/>
        </p:nvSpPr>
        <p:spPr bwMode="auto">
          <a:xfrm>
            <a:off x="5564188" y="6467475"/>
            <a:ext cx="4257675" cy="339725"/>
          </a:xfrm>
          <a:prstGeom prst="rect">
            <a:avLst/>
          </a:prstGeom>
          <a:noFill/>
          <a:ln w="9525">
            <a:noFill/>
            <a:miter lim="800000"/>
            <a:headEnd/>
            <a:tailEnd/>
          </a:ln>
        </p:spPr>
        <p:txBody>
          <a:bodyPr anchor="b"/>
          <a:lstStyle/>
          <a:p>
            <a:pPr algn="r"/>
            <a:fld id="{7FB9A702-50FC-488A-A27C-CAE2FCA031AE}" type="slidenum">
              <a:rPr lang="en-US" altLang="zh-CN" sz="1200" b="0">
                <a:solidFill>
                  <a:schemeClr val="tx1"/>
                </a:solidFill>
                <a:latin typeface="Arial" charset="0"/>
                <a:ea typeface="宋体" charset="-122"/>
              </a:rPr>
              <a:pPr algn="r"/>
              <a:t>5</a:t>
            </a:fld>
            <a:endParaRPr lang="en-US" altLang="zh-CN" sz="1200" b="0">
              <a:solidFill>
                <a:schemeClr val="tx1"/>
              </a:solidFill>
              <a:latin typeface="Arial" charset="0"/>
              <a:ea typeface="宋体"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spect="1" noTextEdit="1"/>
          </p:cNvSpPr>
          <p:nvPr>
            <p:ph type="sldImg"/>
          </p:nvPr>
        </p:nvSpPr>
        <p:spPr>
          <a:ln/>
        </p:spPr>
      </p:sp>
      <p:sp>
        <p:nvSpPr>
          <p:cNvPr id="26626" name="备注占位符 2"/>
          <p:cNvSpPr>
            <a:spLocks noGrp="1"/>
          </p:cNvSpPr>
          <p:nvPr>
            <p:ph type="body" idx="1"/>
          </p:nvPr>
        </p:nvSpPr>
        <p:spPr>
          <a:noFill/>
          <a:ln/>
        </p:spPr>
        <p:txBody>
          <a:bodyPr/>
          <a:lstStyle/>
          <a:p>
            <a:endParaRPr lang="zh-CN" altLang="en-US" smtClean="0">
              <a:ea typeface="宋体" charset="-122"/>
            </a:endParaRPr>
          </a:p>
        </p:txBody>
      </p:sp>
      <p:sp>
        <p:nvSpPr>
          <p:cNvPr id="26627" name="灯片编号占位符 3"/>
          <p:cNvSpPr txBox="1">
            <a:spLocks noGrp="1"/>
          </p:cNvSpPr>
          <p:nvPr/>
        </p:nvSpPr>
        <p:spPr bwMode="auto">
          <a:xfrm>
            <a:off x="5564188" y="6467475"/>
            <a:ext cx="4257675" cy="339725"/>
          </a:xfrm>
          <a:prstGeom prst="rect">
            <a:avLst/>
          </a:prstGeom>
          <a:noFill/>
          <a:ln w="9525">
            <a:noFill/>
            <a:miter lim="800000"/>
            <a:headEnd/>
            <a:tailEnd/>
          </a:ln>
        </p:spPr>
        <p:txBody>
          <a:bodyPr anchor="b"/>
          <a:lstStyle/>
          <a:p>
            <a:pPr algn="r"/>
            <a:fld id="{950BCDEA-5D38-4B43-84D9-F95F4198CA77}" type="slidenum">
              <a:rPr lang="en-US" altLang="zh-CN" sz="1200" b="0">
                <a:solidFill>
                  <a:schemeClr val="tx1"/>
                </a:solidFill>
                <a:latin typeface="Arial" charset="0"/>
                <a:ea typeface="宋体" charset="-122"/>
              </a:rPr>
              <a:pPr algn="r"/>
              <a:t>6</a:t>
            </a:fld>
            <a:endParaRPr lang="en-US" altLang="zh-CN" sz="1200" b="0">
              <a:solidFill>
                <a:schemeClr val="tx1"/>
              </a:solidFill>
              <a:latin typeface="Arial" charset="0"/>
              <a:ea typeface="宋体"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a:ln/>
        </p:spPr>
      </p:sp>
      <p:sp>
        <p:nvSpPr>
          <p:cNvPr id="31746" name="备注占位符 2"/>
          <p:cNvSpPr>
            <a:spLocks noGrp="1"/>
          </p:cNvSpPr>
          <p:nvPr>
            <p:ph type="body" idx="1"/>
          </p:nvPr>
        </p:nvSpPr>
        <p:spPr>
          <a:noFill/>
          <a:ln/>
        </p:spPr>
        <p:txBody>
          <a:bodyPr/>
          <a:lstStyle/>
          <a:p>
            <a:endParaRPr lang="zh-CN" altLang="en-US" smtClean="0">
              <a:ea typeface="宋体" charset="-122"/>
            </a:endParaRPr>
          </a:p>
        </p:txBody>
      </p:sp>
      <p:sp>
        <p:nvSpPr>
          <p:cNvPr id="31747" name="灯片编号占位符 3"/>
          <p:cNvSpPr txBox="1">
            <a:spLocks noGrp="1"/>
          </p:cNvSpPr>
          <p:nvPr/>
        </p:nvSpPr>
        <p:spPr bwMode="auto">
          <a:xfrm>
            <a:off x="5564188" y="6467475"/>
            <a:ext cx="4257675" cy="339725"/>
          </a:xfrm>
          <a:prstGeom prst="rect">
            <a:avLst/>
          </a:prstGeom>
          <a:noFill/>
          <a:ln w="9525">
            <a:noFill/>
            <a:miter lim="800000"/>
            <a:headEnd/>
            <a:tailEnd/>
          </a:ln>
        </p:spPr>
        <p:txBody>
          <a:bodyPr anchor="b"/>
          <a:lstStyle/>
          <a:p>
            <a:pPr algn="r"/>
            <a:fld id="{3D28F610-D838-494A-B819-39216DD92671}" type="slidenum">
              <a:rPr lang="en-US" altLang="zh-CN" sz="1200" b="0">
                <a:solidFill>
                  <a:schemeClr val="tx1"/>
                </a:solidFill>
                <a:latin typeface="Arial" charset="0"/>
                <a:ea typeface="宋体" charset="-122"/>
              </a:rPr>
              <a:pPr algn="r"/>
              <a:t>10</a:t>
            </a:fld>
            <a:endParaRPr lang="en-US" altLang="zh-CN" sz="1200" b="0">
              <a:solidFill>
                <a:schemeClr val="tx1"/>
              </a:solidFill>
              <a:latin typeface="Arial" charset="0"/>
              <a:ea typeface="宋体"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幻灯片图像占位符 1"/>
          <p:cNvSpPr>
            <a:spLocks noGrp="1" noRot="1" noChangeAspect="1" noTextEdit="1"/>
          </p:cNvSpPr>
          <p:nvPr>
            <p:ph type="sldImg"/>
          </p:nvPr>
        </p:nvSpPr>
        <p:spPr>
          <a:ln/>
        </p:spPr>
      </p:sp>
      <p:sp>
        <p:nvSpPr>
          <p:cNvPr id="36866" name="备注占位符 2"/>
          <p:cNvSpPr>
            <a:spLocks noGrp="1"/>
          </p:cNvSpPr>
          <p:nvPr>
            <p:ph type="body" idx="1"/>
          </p:nvPr>
        </p:nvSpPr>
        <p:spPr>
          <a:noFill/>
          <a:ln/>
        </p:spPr>
        <p:txBody>
          <a:bodyPr/>
          <a:lstStyle/>
          <a:p>
            <a:endParaRPr lang="zh-CN" altLang="en-US" smtClean="0">
              <a:ea typeface="宋体" charset="-122"/>
            </a:endParaRPr>
          </a:p>
        </p:txBody>
      </p:sp>
      <p:sp>
        <p:nvSpPr>
          <p:cNvPr id="36867" name="灯片编号占位符 3"/>
          <p:cNvSpPr txBox="1">
            <a:spLocks noGrp="1"/>
          </p:cNvSpPr>
          <p:nvPr/>
        </p:nvSpPr>
        <p:spPr bwMode="auto">
          <a:xfrm>
            <a:off x="5564188" y="6467475"/>
            <a:ext cx="4257675" cy="339725"/>
          </a:xfrm>
          <a:prstGeom prst="rect">
            <a:avLst/>
          </a:prstGeom>
          <a:noFill/>
          <a:ln w="9525">
            <a:noFill/>
            <a:miter lim="800000"/>
            <a:headEnd/>
            <a:tailEnd/>
          </a:ln>
        </p:spPr>
        <p:txBody>
          <a:bodyPr anchor="b"/>
          <a:lstStyle/>
          <a:p>
            <a:pPr algn="r"/>
            <a:fld id="{4EE513F9-AAAE-424D-8342-A7DE9391A47C}" type="slidenum">
              <a:rPr lang="en-US" altLang="zh-CN" sz="1200" b="0">
                <a:solidFill>
                  <a:schemeClr val="tx1"/>
                </a:solidFill>
                <a:latin typeface="Arial" charset="0"/>
                <a:ea typeface="宋体" charset="-122"/>
              </a:rPr>
              <a:pPr algn="r"/>
              <a:t>14</a:t>
            </a:fld>
            <a:endParaRPr lang="en-US" altLang="zh-CN" sz="1200" b="0">
              <a:solidFill>
                <a:schemeClr val="tx1"/>
              </a:solidFill>
              <a:latin typeface="Arial" charset="0"/>
              <a:ea typeface="宋体"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noTextEdit="1"/>
          </p:cNvSpPr>
          <p:nvPr>
            <p:ph type="sldImg"/>
          </p:nvPr>
        </p:nvSpPr>
        <p:spPr>
          <a:ln/>
        </p:spPr>
      </p:sp>
      <p:sp>
        <p:nvSpPr>
          <p:cNvPr id="38914" name="备注占位符 2"/>
          <p:cNvSpPr>
            <a:spLocks noGrp="1"/>
          </p:cNvSpPr>
          <p:nvPr>
            <p:ph type="body" idx="1"/>
          </p:nvPr>
        </p:nvSpPr>
        <p:spPr>
          <a:noFill/>
          <a:ln/>
        </p:spPr>
        <p:txBody>
          <a:bodyPr/>
          <a:lstStyle/>
          <a:p>
            <a:endParaRPr lang="zh-CN" altLang="en-US" smtClean="0">
              <a:ea typeface="宋体" charset="-122"/>
            </a:endParaRPr>
          </a:p>
        </p:txBody>
      </p:sp>
      <p:sp>
        <p:nvSpPr>
          <p:cNvPr id="38915" name="灯片编号占位符 3"/>
          <p:cNvSpPr txBox="1">
            <a:spLocks noGrp="1"/>
          </p:cNvSpPr>
          <p:nvPr/>
        </p:nvSpPr>
        <p:spPr bwMode="auto">
          <a:xfrm>
            <a:off x="5564188" y="6467475"/>
            <a:ext cx="4257675" cy="339725"/>
          </a:xfrm>
          <a:prstGeom prst="rect">
            <a:avLst/>
          </a:prstGeom>
          <a:noFill/>
          <a:ln w="9525">
            <a:noFill/>
            <a:miter lim="800000"/>
            <a:headEnd/>
            <a:tailEnd/>
          </a:ln>
        </p:spPr>
        <p:txBody>
          <a:bodyPr anchor="b"/>
          <a:lstStyle/>
          <a:p>
            <a:pPr algn="r"/>
            <a:fld id="{706F1A2D-2B05-481F-99EB-7621614575CE}" type="slidenum">
              <a:rPr lang="en-US" altLang="zh-CN" sz="1200" b="0">
                <a:solidFill>
                  <a:schemeClr val="tx1"/>
                </a:solidFill>
                <a:latin typeface="Arial" charset="0"/>
                <a:ea typeface="宋体" charset="-122"/>
              </a:rPr>
              <a:pPr algn="r"/>
              <a:t>15</a:t>
            </a:fld>
            <a:endParaRPr lang="en-US" altLang="zh-CN" sz="1200" b="0">
              <a:solidFill>
                <a:schemeClr val="tx1"/>
              </a:solidFill>
              <a:latin typeface="Arial" charset="0"/>
              <a:ea typeface="宋体"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幻灯片图像占位符 1"/>
          <p:cNvSpPr>
            <a:spLocks noGrp="1" noRot="1" noChangeAspect="1" noTextEdit="1"/>
          </p:cNvSpPr>
          <p:nvPr>
            <p:ph type="sldImg"/>
          </p:nvPr>
        </p:nvSpPr>
        <p:spPr>
          <a:ln/>
        </p:spPr>
      </p:sp>
      <p:sp>
        <p:nvSpPr>
          <p:cNvPr id="41986" name="备注占位符 2"/>
          <p:cNvSpPr>
            <a:spLocks noGrp="1"/>
          </p:cNvSpPr>
          <p:nvPr>
            <p:ph type="body" idx="1"/>
          </p:nvPr>
        </p:nvSpPr>
        <p:spPr>
          <a:noFill/>
          <a:ln/>
        </p:spPr>
        <p:txBody>
          <a:bodyPr/>
          <a:lstStyle/>
          <a:p>
            <a:endParaRPr lang="zh-CN" altLang="en-US" smtClean="0">
              <a:ea typeface="宋体" charset="-122"/>
            </a:endParaRPr>
          </a:p>
        </p:txBody>
      </p:sp>
      <p:sp>
        <p:nvSpPr>
          <p:cNvPr id="41987" name="灯片编号占位符 3"/>
          <p:cNvSpPr txBox="1">
            <a:spLocks noGrp="1"/>
          </p:cNvSpPr>
          <p:nvPr/>
        </p:nvSpPr>
        <p:spPr bwMode="auto">
          <a:xfrm>
            <a:off x="5564188" y="6467475"/>
            <a:ext cx="4257675" cy="339725"/>
          </a:xfrm>
          <a:prstGeom prst="rect">
            <a:avLst/>
          </a:prstGeom>
          <a:noFill/>
          <a:ln w="9525">
            <a:noFill/>
            <a:miter lim="800000"/>
            <a:headEnd/>
            <a:tailEnd/>
          </a:ln>
        </p:spPr>
        <p:txBody>
          <a:bodyPr anchor="b"/>
          <a:lstStyle/>
          <a:p>
            <a:pPr algn="r"/>
            <a:fld id="{1272B63D-375A-4CA1-B6B6-54029499CB77}" type="slidenum">
              <a:rPr lang="en-US" altLang="zh-CN" sz="1200" b="0">
                <a:solidFill>
                  <a:schemeClr val="tx1"/>
                </a:solidFill>
                <a:latin typeface="Arial" charset="0"/>
                <a:ea typeface="宋体" charset="-122"/>
              </a:rPr>
              <a:pPr algn="r"/>
              <a:t>17</a:t>
            </a:fld>
            <a:endParaRPr lang="en-US" altLang="zh-CN" sz="1200" b="0">
              <a:solidFill>
                <a:schemeClr val="tx1"/>
              </a:solidFill>
              <a:latin typeface="Arial" charset="0"/>
              <a:ea typeface="宋体"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noTextEdit="1"/>
          </p:cNvSpPr>
          <p:nvPr>
            <p:ph type="sldImg"/>
          </p:nvPr>
        </p:nvSpPr>
        <p:spPr>
          <a:ln/>
        </p:spPr>
      </p:sp>
      <p:sp>
        <p:nvSpPr>
          <p:cNvPr id="45058" name="备注占位符 2"/>
          <p:cNvSpPr>
            <a:spLocks noGrp="1"/>
          </p:cNvSpPr>
          <p:nvPr>
            <p:ph type="body" idx="1"/>
          </p:nvPr>
        </p:nvSpPr>
        <p:spPr>
          <a:noFill/>
          <a:ln/>
        </p:spPr>
        <p:txBody>
          <a:bodyPr/>
          <a:lstStyle/>
          <a:p>
            <a:endParaRPr lang="zh-CN" altLang="en-US" smtClean="0">
              <a:ea typeface="宋体" charset="-122"/>
            </a:endParaRPr>
          </a:p>
        </p:txBody>
      </p:sp>
      <p:sp>
        <p:nvSpPr>
          <p:cNvPr id="45059" name="灯片编号占位符 3"/>
          <p:cNvSpPr txBox="1">
            <a:spLocks noGrp="1"/>
          </p:cNvSpPr>
          <p:nvPr/>
        </p:nvSpPr>
        <p:spPr bwMode="auto">
          <a:xfrm>
            <a:off x="5564188" y="6467475"/>
            <a:ext cx="4257675" cy="339725"/>
          </a:xfrm>
          <a:prstGeom prst="rect">
            <a:avLst/>
          </a:prstGeom>
          <a:noFill/>
          <a:ln w="9525">
            <a:noFill/>
            <a:miter lim="800000"/>
            <a:headEnd/>
            <a:tailEnd/>
          </a:ln>
        </p:spPr>
        <p:txBody>
          <a:bodyPr anchor="b"/>
          <a:lstStyle/>
          <a:p>
            <a:pPr algn="r"/>
            <a:fld id="{F5621F5C-37CF-4E63-BDB4-C52046ACF66D}" type="slidenum">
              <a:rPr lang="en-US" altLang="zh-CN" sz="1200" b="0">
                <a:solidFill>
                  <a:schemeClr val="tx1"/>
                </a:solidFill>
                <a:latin typeface="Arial" charset="0"/>
                <a:ea typeface="宋体" charset="-122"/>
              </a:rPr>
              <a:pPr algn="r"/>
              <a:t>19</a:t>
            </a:fld>
            <a:endParaRPr lang="en-US" altLang="zh-CN" sz="1200" b="0">
              <a:solidFill>
                <a:schemeClr val="tx1"/>
              </a:solidFill>
              <a:latin typeface="Arial"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2"/>
          <p:cNvPicPr>
            <a:picLocks noChangeAspect="1"/>
          </p:cNvPicPr>
          <p:nvPr userDrawn="1"/>
        </p:nvPicPr>
        <p:blipFill>
          <a:blip r:embed="rId2"/>
          <a:srcRect/>
          <a:stretch>
            <a:fillRect/>
          </a:stretch>
        </p:blipFill>
        <p:spPr bwMode="auto">
          <a:xfrm>
            <a:off x="238125" y="225425"/>
            <a:ext cx="2881313" cy="755650"/>
          </a:xfrm>
          <a:prstGeom prst="rect">
            <a:avLst/>
          </a:prstGeom>
          <a:noFill/>
          <a:ln w="9525">
            <a:noFill/>
            <a:miter lim="800000"/>
            <a:headEnd/>
            <a:tailEnd/>
          </a:ln>
        </p:spPr>
      </p:pic>
      <p:pic>
        <p:nvPicPr>
          <p:cNvPr id="5" name="图片 7" descr="蓝色系校徽标准版.png"/>
          <p:cNvPicPr>
            <a:picLocks noChangeAspect="1"/>
          </p:cNvPicPr>
          <p:nvPr userDrawn="1"/>
        </p:nvPicPr>
        <p:blipFill>
          <a:blip r:embed="rId3" cstate="print">
            <a:duotone>
              <a:schemeClr val="accent5">
                <a:shade val="45000"/>
                <a:satMod val="135000"/>
              </a:schemeClr>
              <a:prstClr val="white"/>
            </a:duotone>
            <a:lum bright="26000" contrast="-18000"/>
          </a:blip>
          <a:stretch>
            <a:fillRect/>
          </a:stretch>
        </p:blipFill>
        <p:spPr>
          <a:xfrm>
            <a:off x="2143108" y="1285860"/>
            <a:ext cx="4857784" cy="4857784"/>
          </a:xfrm>
          <a:prstGeom prst="rect">
            <a:avLst/>
          </a:prstGeom>
        </p:spPr>
      </p:pic>
      <p:grpSp>
        <p:nvGrpSpPr>
          <p:cNvPr id="6" name="组合 21"/>
          <p:cNvGrpSpPr>
            <a:grpSpLocks/>
          </p:cNvGrpSpPr>
          <p:nvPr userDrawn="1"/>
        </p:nvGrpSpPr>
        <p:grpSpPr bwMode="auto">
          <a:xfrm>
            <a:off x="6240463" y="193675"/>
            <a:ext cx="2903537" cy="625475"/>
            <a:chOff x="6224843" y="194099"/>
            <a:chExt cx="2902937" cy="625068"/>
          </a:xfrm>
        </p:grpSpPr>
        <p:pic>
          <p:nvPicPr>
            <p:cNvPr id="7" name="Picture 2"/>
            <p:cNvPicPr>
              <a:picLocks noChangeAspect="1" noChangeArrowheads="1"/>
            </p:cNvPicPr>
            <p:nvPr userDrawn="1"/>
          </p:nvPicPr>
          <p:blipFill>
            <a:blip r:embed="rId4">
              <a:grayscl/>
            </a:blip>
            <a:srcRect/>
            <a:stretch>
              <a:fillRect/>
            </a:stretch>
          </p:blipFill>
          <p:spPr bwMode="auto">
            <a:xfrm>
              <a:off x="6229604" y="194099"/>
              <a:ext cx="1439565" cy="487046"/>
            </a:xfrm>
            <a:prstGeom prst="rect">
              <a:avLst/>
            </a:prstGeom>
            <a:noFill/>
            <a:ln>
              <a:noFill/>
            </a:ln>
            <a:effectLst>
              <a:outerShdw dist="35921" dir="2700000" algn="ctr" rotWithShape="0">
                <a:schemeClr val="bg1"/>
              </a:outerShdw>
            </a:effectLst>
            <a:extLst/>
          </p:spPr>
        </p:pic>
        <p:pic>
          <p:nvPicPr>
            <p:cNvPr id="8" name="Picture 3"/>
            <p:cNvPicPr>
              <a:picLocks noChangeAspect="1" noChangeArrowheads="1"/>
            </p:cNvPicPr>
            <p:nvPr userDrawn="1"/>
          </p:nvPicPr>
          <p:blipFill>
            <a:blip r:embed="rId5"/>
            <a:srcRect/>
            <a:stretch>
              <a:fillRect/>
            </a:stretch>
          </p:blipFill>
          <p:spPr bwMode="auto">
            <a:xfrm>
              <a:off x="7678693" y="195686"/>
              <a:ext cx="1439564" cy="479113"/>
            </a:xfrm>
            <a:prstGeom prst="rect">
              <a:avLst/>
            </a:prstGeom>
            <a:noFill/>
            <a:ln>
              <a:noFill/>
            </a:ln>
            <a:effectLst>
              <a:outerShdw dist="35921" dir="2700000" algn="ctr" rotWithShape="0">
                <a:schemeClr val="bg1"/>
              </a:outerShdw>
            </a:effectLst>
            <a:extLst/>
          </p:spPr>
        </p:pic>
        <p:grpSp>
          <p:nvGrpSpPr>
            <p:cNvPr id="9" name="组合 20"/>
            <p:cNvGrpSpPr>
              <a:grpSpLocks/>
            </p:cNvGrpSpPr>
            <p:nvPr userDrawn="1"/>
          </p:nvGrpSpPr>
          <p:grpSpPr bwMode="auto">
            <a:xfrm>
              <a:off x="6224843" y="674799"/>
              <a:ext cx="2902937" cy="144368"/>
              <a:chOff x="6224843" y="674799"/>
              <a:chExt cx="2902937" cy="144368"/>
            </a:xfrm>
          </p:grpSpPr>
          <p:sp>
            <p:nvSpPr>
              <p:cNvPr id="10" name="Text Box 15"/>
              <p:cNvSpPr txBox="1">
                <a:spLocks noChangeArrowheads="1"/>
              </p:cNvSpPr>
              <p:nvPr userDrawn="1"/>
            </p:nvSpPr>
            <p:spPr bwMode="auto">
              <a:xfrm>
                <a:off x="6224843" y="674799"/>
                <a:ext cx="726925" cy="144368"/>
              </a:xfrm>
              <a:prstGeom prst="rect">
                <a:avLst/>
              </a:prstGeom>
              <a:solidFill>
                <a:srgbClr val="8F1120"/>
              </a:solidFill>
              <a:ln>
                <a:noFill/>
              </a:ln>
              <a:extLst/>
            </p:spPr>
            <p:txBody>
              <a:bodyPr lIns="0" tIns="0" rIns="0" bIns="0" anchor="ctr" anchorCtr="1"/>
              <a:lstStyle>
                <a:lvl1pPr eaLnBrk="0" hangingPunct="0">
                  <a:defRPr sz="2400" b="1">
                    <a:solidFill>
                      <a:srgbClr val="133984"/>
                    </a:solidFill>
                    <a:latin typeface="Times New Roman" pitchFamily="18" charset="0"/>
                    <a:ea typeface="黑体" pitchFamily="2" charset="-122"/>
                  </a:defRPr>
                </a:lvl1pPr>
                <a:lvl2pPr marL="742950" indent="-285750" eaLnBrk="0" hangingPunct="0">
                  <a:defRPr sz="2400" b="1">
                    <a:solidFill>
                      <a:srgbClr val="133984"/>
                    </a:solidFill>
                    <a:latin typeface="Times New Roman" pitchFamily="18" charset="0"/>
                    <a:ea typeface="黑体" pitchFamily="2" charset="-122"/>
                  </a:defRPr>
                </a:lvl2pPr>
                <a:lvl3pPr marL="1143000" indent="-228600" eaLnBrk="0" hangingPunct="0">
                  <a:defRPr sz="2400" b="1">
                    <a:solidFill>
                      <a:srgbClr val="133984"/>
                    </a:solidFill>
                    <a:latin typeface="Times New Roman" pitchFamily="18" charset="0"/>
                    <a:ea typeface="黑体" pitchFamily="2" charset="-122"/>
                  </a:defRPr>
                </a:lvl3pPr>
                <a:lvl4pPr marL="1600200" indent="-228600" eaLnBrk="0" hangingPunct="0">
                  <a:defRPr sz="2400" b="1">
                    <a:solidFill>
                      <a:srgbClr val="133984"/>
                    </a:solidFill>
                    <a:latin typeface="Times New Roman" pitchFamily="18" charset="0"/>
                    <a:ea typeface="黑体" pitchFamily="2" charset="-122"/>
                  </a:defRPr>
                </a:lvl4pPr>
                <a:lvl5pPr marL="2057400" indent="-228600" eaLnBrk="0" hangingPunct="0">
                  <a:defRPr sz="2400" b="1">
                    <a:solidFill>
                      <a:srgbClr val="133984"/>
                    </a:solidFill>
                    <a:latin typeface="Times New Roman" pitchFamily="18" charset="0"/>
                    <a:ea typeface="黑体" pitchFamily="2" charset="-122"/>
                  </a:defRPr>
                </a:lvl5pPr>
                <a:lvl6pPr marL="2514600" indent="-228600" eaLnBrk="0" fontAlgn="base" hangingPunct="0">
                  <a:spcBef>
                    <a:spcPct val="0"/>
                  </a:spcBef>
                  <a:spcAft>
                    <a:spcPct val="0"/>
                  </a:spcAft>
                  <a:defRPr sz="2400" b="1">
                    <a:solidFill>
                      <a:srgbClr val="133984"/>
                    </a:solidFill>
                    <a:latin typeface="Times New Roman" pitchFamily="18" charset="0"/>
                    <a:ea typeface="黑体" pitchFamily="2" charset="-122"/>
                  </a:defRPr>
                </a:lvl6pPr>
                <a:lvl7pPr marL="2971800" indent="-228600" eaLnBrk="0" fontAlgn="base" hangingPunct="0">
                  <a:spcBef>
                    <a:spcPct val="0"/>
                  </a:spcBef>
                  <a:spcAft>
                    <a:spcPct val="0"/>
                  </a:spcAft>
                  <a:defRPr sz="2400" b="1">
                    <a:solidFill>
                      <a:srgbClr val="133984"/>
                    </a:solidFill>
                    <a:latin typeface="Times New Roman" pitchFamily="18" charset="0"/>
                    <a:ea typeface="黑体" pitchFamily="2" charset="-122"/>
                  </a:defRPr>
                </a:lvl7pPr>
                <a:lvl8pPr marL="3429000" indent="-228600" eaLnBrk="0" fontAlgn="base" hangingPunct="0">
                  <a:spcBef>
                    <a:spcPct val="0"/>
                  </a:spcBef>
                  <a:spcAft>
                    <a:spcPct val="0"/>
                  </a:spcAft>
                  <a:defRPr sz="2400" b="1">
                    <a:solidFill>
                      <a:srgbClr val="133984"/>
                    </a:solidFill>
                    <a:latin typeface="Times New Roman" pitchFamily="18" charset="0"/>
                    <a:ea typeface="黑体" pitchFamily="2" charset="-122"/>
                  </a:defRPr>
                </a:lvl8pPr>
                <a:lvl9pPr marL="3886200" indent="-228600" eaLnBrk="0" fontAlgn="base" hangingPunct="0">
                  <a:spcBef>
                    <a:spcPct val="0"/>
                  </a:spcBef>
                  <a:spcAft>
                    <a:spcPct val="0"/>
                  </a:spcAft>
                  <a:defRPr sz="2400" b="1">
                    <a:solidFill>
                      <a:srgbClr val="133984"/>
                    </a:solidFill>
                    <a:latin typeface="Times New Roman" pitchFamily="18" charset="0"/>
                    <a:ea typeface="黑体" pitchFamily="2" charset="-122"/>
                  </a:defRPr>
                </a:lvl9pPr>
              </a:lstStyle>
              <a:p>
                <a:pPr algn="ctr" eaLnBrk="1" hangingPunct="1">
                  <a:defRPr/>
                </a:pPr>
                <a:r>
                  <a:rPr lang="en-US" altLang="zh-CN" sz="900" smtClean="0">
                    <a:solidFill>
                      <a:schemeClr val="bg1"/>
                    </a:solidFill>
                    <a:latin typeface="Arial" charset="0"/>
                  </a:rPr>
                  <a:t>1896</a:t>
                </a:r>
              </a:p>
            </p:txBody>
          </p:sp>
          <p:sp>
            <p:nvSpPr>
              <p:cNvPr id="11" name="Text Box 16"/>
              <p:cNvSpPr txBox="1">
                <a:spLocks noChangeArrowheads="1"/>
              </p:cNvSpPr>
              <p:nvPr userDrawn="1"/>
            </p:nvSpPr>
            <p:spPr bwMode="auto">
              <a:xfrm>
                <a:off x="6947006" y="674799"/>
                <a:ext cx="726925" cy="144368"/>
              </a:xfrm>
              <a:prstGeom prst="rect">
                <a:avLst/>
              </a:prstGeom>
              <a:solidFill>
                <a:srgbClr val="8F1120"/>
              </a:solidFill>
              <a:ln>
                <a:noFill/>
              </a:ln>
              <a:extLst/>
            </p:spPr>
            <p:txBody>
              <a:bodyPr lIns="0" tIns="0" rIns="0" bIns="0" anchor="ctr" anchorCtr="1"/>
              <a:lstStyle>
                <a:lvl1pPr eaLnBrk="0" hangingPunct="0">
                  <a:defRPr sz="2400" b="1">
                    <a:solidFill>
                      <a:srgbClr val="133984"/>
                    </a:solidFill>
                    <a:latin typeface="Times New Roman" pitchFamily="18" charset="0"/>
                    <a:ea typeface="黑体" pitchFamily="2" charset="-122"/>
                  </a:defRPr>
                </a:lvl1pPr>
                <a:lvl2pPr marL="742950" indent="-285750" eaLnBrk="0" hangingPunct="0">
                  <a:defRPr sz="2400" b="1">
                    <a:solidFill>
                      <a:srgbClr val="133984"/>
                    </a:solidFill>
                    <a:latin typeface="Times New Roman" pitchFamily="18" charset="0"/>
                    <a:ea typeface="黑体" pitchFamily="2" charset="-122"/>
                  </a:defRPr>
                </a:lvl2pPr>
                <a:lvl3pPr marL="1143000" indent="-228600" eaLnBrk="0" hangingPunct="0">
                  <a:defRPr sz="2400" b="1">
                    <a:solidFill>
                      <a:srgbClr val="133984"/>
                    </a:solidFill>
                    <a:latin typeface="Times New Roman" pitchFamily="18" charset="0"/>
                    <a:ea typeface="黑体" pitchFamily="2" charset="-122"/>
                  </a:defRPr>
                </a:lvl3pPr>
                <a:lvl4pPr marL="1600200" indent="-228600" eaLnBrk="0" hangingPunct="0">
                  <a:defRPr sz="2400" b="1">
                    <a:solidFill>
                      <a:srgbClr val="133984"/>
                    </a:solidFill>
                    <a:latin typeface="Times New Roman" pitchFamily="18" charset="0"/>
                    <a:ea typeface="黑体" pitchFamily="2" charset="-122"/>
                  </a:defRPr>
                </a:lvl4pPr>
                <a:lvl5pPr marL="2057400" indent="-228600" eaLnBrk="0" hangingPunct="0">
                  <a:defRPr sz="2400" b="1">
                    <a:solidFill>
                      <a:srgbClr val="133984"/>
                    </a:solidFill>
                    <a:latin typeface="Times New Roman" pitchFamily="18" charset="0"/>
                    <a:ea typeface="黑体" pitchFamily="2" charset="-122"/>
                  </a:defRPr>
                </a:lvl5pPr>
                <a:lvl6pPr marL="2514600" indent="-228600" eaLnBrk="0" fontAlgn="base" hangingPunct="0">
                  <a:spcBef>
                    <a:spcPct val="0"/>
                  </a:spcBef>
                  <a:spcAft>
                    <a:spcPct val="0"/>
                  </a:spcAft>
                  <a:defRPr sz="2400" b="1">
                    <a:solidFill>
                      <a:srgbClr val="133984"/>
                    </a:solidFill>
                    <a:latin typeface="Times New Roman" pitchFamily="18" charset="0"/>
                    <a:ea typeface="黑体" pitchFamily="2" charset="-122"/>
                  </a:defRPr>
                </a:lvl6pPr>
                <a:lvl7pPr marL="2971800" indent="-228600" eaLnBrk="0" fontAlgn="base" hangingPunct="0">
                  <a:spcBef>
                    <a:spcPct val="0"/>
                  </a:spcBef>
                  <a:spcAft>
                    <a:spcPct val="0"/>
                  </a:spcAft>
                  <a:defRPr sz="2400" b="1">
                    <a:solidFill>
                      <a:srgbClr val="133984"/>
                    </a:solidFill>
                    <a:latin typeface="Times New Roman" pitchFamily="18" charset="0"/>
                    <a:ea typeface="黑体" pitchFamily="2" charset="-122"/>
                  </a:defRPr>
                </a:lvl7pPr>
                <a:lvl8pPr marL="3429000" indent="-228600" eaLnBrk="0" fontAlgn="base" hangingPunct="0">
                  <a:spcBef>
                    <a:spcPct val="0"/>
                  </a:spcBef>
                  <a:spcAft>
                    <a:spcPct val="0"/>
                  </a:spcAft>
                  <a:defRPr sz="2400" b="1">
                    <a:solidFill>
                      <a:srgbClr val="133984"/>
                    </a:solidFill>
                    <a:latin typeface="Times New Roman" pitchFamily="18" charset="0"/>
                    <a:ea typeface="黑体" pitchFamily="2" charset="-122"/>
                  </a:defRPr>
                </a:lvl8pPr>
                <a:lvl9pPr marL="3886200" indent="-228600" eaLnBrk="0" fontAlgn="base" hangingPunct="0">
                  <a:spcBef>
                    <a:spcPct val="0"/>
                  </a:spcBef>
                  <a:spcAft>
                    <a:spcPct val="0"/>
                  </a:spcAft>
                  <a:defRPr sz="2400" b="1">
                    <a:solidFill>
                      <a:srgbClr val="133984"/>
                    </a:solidFill>
                    <a:latin typeface="Times New Roman" pitchFamily="18" charset="0"/>
                    <a:ea typeface="黑体" pitchFamily="2" charset="-122"/>
                  </a:defRPr>
                </a:lvl9pPr>
              </a:lstStyle>
              <a:p>
                <a:pPr algn="ctr" eaLnBrk="1" hangingPunct="1">
                  <a:defRPr/>
                </a:pPr>
                <a:r>
                  <a:rPr lang="en-US" altLang="zh-CN" sz="900" smtClean="0">
                    <a:solidFill>
                      <a:schemeClr val="bg1"/>
                    </a:solidFill>
                    <a:latin typeface="Arial" charset="0"/>
                  </a:rPr>
                  <a:t>1920</a:t>
                </a:r>
              </a:p>
            </p:txBody>
          </p:sp>
          <p:sp>
            <p:nvSpPr>
              <p:cNvPr id="12" name="Text Box 17"/>
              <p:cNvSpPr txBox="1">
                <a:spLocks noChangeArrowheads="1"/>
              </p:cNvSpPr>
              <p:nvPr userDrawn="1"/>
            </p:nvSpPr>
            <p:spPr bwMode="auto">
              <a:xfrm>
                <a:off x="7673930" y="674799"/>
                <a:ext cx="726925" cy="144368"/>
              </a:xfrm>
              <a:prstGeom prst="rect">
                <a:avLst/>
              </a:prstGeom>
              <a:solidFill>
                <a:srgbClr val="8F1120"/>
              </a:solidFill>
              <a:ln>
                <a:noFill/>
              </a:ln>
              <a:extLst/>
            </p:spPr>
            <p:txBody>
              <a:bodyPr lIns="0" tIns="0" rIns="0" bIns="0" anchor="ctr" anchorCtr="1"/>
              <a:lstStyle>
                <a:lvl1pPr eaLnBrk="0" hangingPunct="0">
                  <a:defRPr sz="2400" b="1">
                    <a:solidFill>
                      <a:srgbClr val="133984"/>
                    </a:solidFill>
                    <a:latin typeface="Times New Roman" pitchFamily="18" charset="0"/>
                    <a:ea typeface="黑体" pitchFamily="2" charset="-122"/>
                  </a:defRPr>
                </a:lvl1pPr>
                <a:lvl2pPr marL="742950" indent="-285750" eaLnBrk="0" hangingPunct="0">
                  <a:defRPr sz="2400" b="1">
                    <a:solidFill>
                      <a:srgbClr val="133984"/>
                    </a:solidFill>
                    <a:latin typeface="Times New Roman" pitchFamily="18" charset="0"/>
                    <a:ea typeface="黑体" pitchFamily="2" charset="-122"/>
                  </a:defRPr>
                </a:lvl2pPr>
                <a:lvl3pPr marL="1143000" indent="-228600" eaLnBrk="0" hangingPunct="0">
                  <a:defRPr sz="2400" b="1">
                    <a:solidFill>
                      <a:srgbClr val="133984"/>
                    </a:solidFill>
                    <a:latin typeface="Times New Roman" pitchFamily="18" charset="0"/>
                    <a:ea typeface="黑体" pitchFamily="2" charset="-122"/>
                  </a:defRPr>
                </a:lvl3pPr>
                <a:lvl4pPr marL="1600200" indent="-228600" eaLnBrk="0" hangingPunct="0">
                  <a:defRPr sz="2400" b="1">
                    <a:solidFill>
                      <a:srgbClr val="133984"/>
                    </a:solidFill>
                    <a:latin typeface="Times New Roman" pitchFamily="18" charset="0"/>
                    <a:ea typeface="黑体" pitchFamily="2" charset="-122"/>
                  </a:defRPr>
                </a:lvl4pPr>
                <a:lvl5pPr marL="2057400" indent="-228600" eaLnBrk="0" hangingPunct="0">
                  <a:defRPr sz="2400" b="1">
                    <a:solidFill>
                      <a:srgbClr val="133984"/>
                    </a:solidFill>
                    <a:latin typeface="Times New Roman" pitchFamily="18" charset="0"/>
                    <a:ea typeface="黑体" pitchFamily="2" charset="-122"/>
                  </a:defRPr>
                </a:lvl5pPr>
                <a:lvl6pPr marL="2514600" indent="-228600" eaLnBrk="0" fontAlgn="base" hangingPunct="0">
                  <a:spcBef>
                    <a:spcPct val="0"/>
                  </a:spcBef>
                  <a:spcAft>
                    <a:spcPct val="0"/>
                  </a:spcAft>
                  <a:defRPr sz="2400" b="1">
                    <a:solidFill>
                      <a:srgbClr val="133984"/>
                    </a:solidFill>
                    <a:latin typeface="Times New Roman" pitchFamily="18" charset="0"/>
                    <a:ea typeface="黑体" pitchFamily="2" charset="-122"/>
                  </a:defRPr>
                </a:lvl6pPr>
                <a:lvl7pPr marL="2971800" indent="-228600" eaLnBrk="0" fontAlgn="base" hangingPunct="0">
                  <a:spcBef>
                    <a:spcPct val="0"/>
                  </a:spcBef>
                  <a:spcAft>
                    <a:spcPct val="0"/>
                  </a:spcAft>
                  <a:defRPr sz="2400" b="1">
                    <a:solidFill>
                      <a:srgbClr val="133984"/>
                    </a:solidFill>
                    <a:latin typeface="Times New Roman" pitchFamily="18" charset="0"/>
                    <a:ea typeface="黑体" pitchFamily="2" charset="-122"/>
                  </a:defRPr>
                </a:lvl7pPr>
                <a:lvl8pPr marL="3429000" indent="-228600" eaLnBrk="0" fontAlgn="base" hangingPunct="0">
                  <a:spcBef>
                    <a:spcPct val="0"/>
                  </a:spcBef>
                  <a:spcAft>
                    <a:spcPct val="0"/>
                  </a:spcAft>
                  <a:defRPr sz="2400" b="1">
                    <a:solidFill>
                      <a:srgbClr val="133984"/>
                    </a:solidFill>
                    <a:latin typeface="Times New Roman" pitchFamily="18" charset="0"/>
                    <a:ea typeface="黑体" pitchFamily="2" charset="-122"/>
                  </a:defRPr>
                </a:lvl8pPr>
                <a:lvl9pPr marL="3886200" indent="-228600" eaLnBrk="0" fontAlgn="base" hangingPunct="0">
                  <a:spcBef>
                    <a:spcPct val="0"/>
                  </a:spcBef>
                  <a:spcAft>
                    <a:spcPct val="0"/>
                  </a:spcAft>
                  <a:defRPr sz="2400" b="1">
                    <a:solidFill>
                      <a:srgbClr val="133984"/>
                    </a:solidFill>
                    <a:latin typeface="Times New Roman" pitchFamily="18" charset="0"/>
                    <a:ea typeface="黑体" pitchFamily="2" charset="-122"/>
                  </a:defRPr>
                </a:lvl9pPr>
              </a:lstStyle>
              <a:p>
                <a:pPr algn="ctr" eaLnBrk="1" hangingPunct="1">
                  <a:defRPr/>
                </a:pPr>
                <a:r>
                  <a:rPr lang="en-US" altLang="zh-CN" sz="900" smtClean="0">
                    <a:solidFill>
                      <a:schemeClr val="bg1"/>
                    </a:solidFill>
                    <a:latin typeface="Arial" charset="0"/>
                  </a:rPr>
                  <a:t>1987</a:t>
                </a:r>
              </a:p>
            </p:txBody>
          </p:sp>
          <p:sp>
            <p:nvSpPr>
              <p:cNvPr id="13" name="Text Box 18"/>
              <p:cNvSpPr txBox="1">
                <a:spLocks noChangeArrowheads="1"/>
              </p:cNvSpPr>
              <p:nvPr userDrawn="1"/>
            </p:nvSpPr>
            <p:spPr bwMode="auto">
              <a:xfrm>
                <a:off x="8400855" y="674799"/>
                <a:ext cx="726925" cy="144368"/>
              </a:xfrm>
              <a:prstGeom prst="rect">
                <a:avLst/>
              </a:prstGeom>
              <a:solidFill>
                <a:srgbClr val="8F1120"/>
              </a:solidFill>
              <a:ln>
                <a:noFill/>
              </a:ln>
              <a:extLst/>
            </p:spPr>
            <p:txBody>
              <a:bodyPr lIns="0" tIns="0" rIns="0" bIns="0" anchor="ctr" anchorCtr="1"/>
              <a:lstStyle>
                <a:lvl1pPr eaLnBrk="0" hangingPunct="0">
                  <a:defRPr sz="2400" b="1">
                    <a:solidFill>
                      <a:srgbClr val="133984"/>
                    </a:solidFill>
                    <a:latin typeface="Times New Roman" pitchFamily="18" charset="0"/>
                    <a:ea typeface="黑体" pitchFamily="2" charset="-122"/>
                  </a:defRPr>
                </a:lvl1pPr>
                <a:lvl2pPr marL="742950" indent="-285750" eaLnBrk="0" hangingPunct="0">
                  <a:defRPr sz="2400" b="1">
                    <a:solidFill>
                      <a:srgbClr val="133984"/>
                    </a:solidFill>
                    <a:latin typeface="Times New Roman" pitchFamily="18" charset="0"/>
                    <a:ea typeface="黑体" pitchFamily="2" charset="-122"/>
                  </a:defRPr>
                </a:lvl2pPr>
                <a:lvl3pPr marL="1143000" indent="-228600" eaLnBrk="0" hangingPunct="0">
                  <a:defRPr sz="2400" b="1">
                    <a:solidFill>
                      <a:srgbClr val="133984"/>
                    </a:solidFill>
                    <a:latin typeface="Times New Roman" pitchFamily="18" charset="0"/>
                    <a:ea typeface="黑体" pitchFamily="2" charset="-122"/>
                  </a:defRPr>
                </a:lvl3pPr>
                <a:lvl4pPr marL="1600200" indent="-228600" eaLnBrk="0" hangingPunct="0">
                  <a:defRPr sz="2400" b="1">
                    <a:solidFill>
                      <a:srgbClr val="133984"/>
                    </a:solidFill>
                    <a:latin typeface="Times New Roman" pitchFamily="18" charset="0"/>
                    <a:ea typeface="黑体" pitchFamily="2" charset="-122"/>
                  </a:defRPr>
                </a:lvl4pPr>
                <a:lvl5pPr marL="2057400" indent="-228600" eaLnBrk="0" hangingPunct="0">
                  <a:defRPr sz="2400" b="1">
                    <a:solidFill>
                      <a:srgbClr val="133984"/>
                    </a:solidFill>
                    <a:latin typeface="Times New Roman" pitchFamily="18" charset="0"/>
                    <a:ea typeface="黑体" pitchFamily="2" charset="-122"/>
                  </a:defRPr>
                </a:lvl5pPr>
                <a:lvl6pPr marL="2514600" indent="-228600" eaLnBrk="0" fontAlgn="base" hangingPunct="0">
                  <a:spcBef>
                    <a:spcPct val="0"/>
                  </a:spcBef>
                  <a:spcAft>
                    <a:spcPct val="0"/>
                  </a:spcAft>
                  <a:defRPr sz="2400" b="1">
                    <a:solidFill>
                      <a:srgbClr val="133984"/>
                    </a:solidFill>
                    <a:latin typeface="Times New Roman" pitchFamily="18" charset="0"/>
                    <a:ea typeface="黑体" pitchFamily="2" charset="-122"/>
                  </a:defRPr>
                </a:lvl6pPr>
                <a:lvl7pPr marL="2971800" indent="-228600" eaLnBrk="0" fontAlgn="base" hangingPunct="0">
                  <a:spcBef>
                    <a:spcPct val="0"/>
                  </a:spcBef>
                  <a:spcAft>
                    <a:spcPct val="0"/>
                  </a:spcAft>
                  <a:defRPr sz="2400" b="1">
                    <a:solidFill>
                      <a:srgbClr val="133984"/>
                    </a:solidFill>
                    <a:latin typeface="Times New Roman" pitchFamily="18" charset="0"/>
                    <a:ea typeface="黑体" pitchFamily="2" charset="-122"/>
                  </a:defRPr>
                </a:lvl7pPr>
                <a:lvl8pPr marL="3429000" indent="-228600" eaLnBrk="0" fontAlgn="base" hangingPunct="0">
                  <a:spcBef>
                    <a:spcPct val="0"/>
                  </a:spcBef>
                  <a:spcAft>
                    <a:spcPct val="0"/>
                  </a:spcAft>
                  <a:defRPr sz="2400" b="1">
                    <a:solidFill>
                      <a:srgbClr val="133984"/>
                    </a:solidFill>
                    <a:latin typeface="Times New Roman" pitchFamily="18" charset="0"/>
                    <a:ea typeface="黑体" pitchFamily="2" charset="-122"/>
                  </a:defRPr>
                </a:lvl8pPr>
                <a:lvl9pPr marL="3886200" indent="-228600" eaLnBrk="0" fontAlgn="base" hangingPunct="0">
                  <a:spcBef>
                    <a:spcPct val="0"/>
                  </a:spcBef>
                  <a:spcAft>
                    <a:spcPct val="0"/>
                  </a:spcAft>
                  <a:defRPr sz="2400" b="1">
                    <a:solidFill>
                      <a:srgbClr val="133984"/>
                    </a:solidFill>
                    <a:latin typeface="Times New Roman" pitchFamily="18" charset="0"/>
                    <a:ea typeface="黑体" pitchFamily="2" charset="-122"/>
                  </a:defRPr>
                </a:lvl9pPr>
              </a:lstStyle>
              <a:p>
                <a:pPr algn="ctr" eaLnBrk="1" hangingPunct="1">
                  <a:defRPr/>
                </a:pPr>
                <a:r>
                  <a:rPr lang="en-US" altLang="zh-CN" sz="900" smtClean="0">
                    <a:solidFill>
                      <a:schemeClr val="bg1"/>
                    </a:solidFill>
                    <a:latin typeface="Arial" charset="0"/>
                  </a:rPr>
                  <a:t>2006</a:t>
                </a:r>
              </a:p>
            </p:txBody>
          </p:sp>
        </p:grpSp>
      </p:grpSp>
      <p:sp>
        <p:nvSpPr>
          <p:cNvPr id="579589" name="Rectangle 4"/>
          <p:cNvSpPr>
            <a:spLocks noGrp="1" noChangeArrowheads="1"/>
          </p:cNvSpPr>
          <p:nvPr>
            <p:ph type="ctrTitle"/>
          </p:nvPr>
        </p:nvSpPr>
        <p:spPr>
          <a:xfrm>
            <a:off x="685800" y="2130425"/>
            <a:ext cx="7772400" cy="1470025"/>
          </a:xfrm>
          <a:effectLst>
            <a:outerShdw dist="35921" dir="2700000" algn="ctr" rotWithShape="0">
              <a:schemeClr val="bg1"/>
            </a:outerShdw>
          </a:effectLst>
        </p:spPr>
        <p:txBody>
          <a:bodyPr/>
          <a:lstStyle>
            <a:lvl1pPr>
              <a:defRPr sz="5600" smtClean="0"/>
            </a:lvl1pPr>
          </a:lstStyle>
          <a:p>
            <a:r>
              <a:rPr lang="zh-CN" altLang="en-US" smtClean="0"/>
              <a:t>单击此处编辑母版标题样式</a:t>
            </a:r>
          </a:p>
        </p:txBody>
      </p:sp>
      <p:sp>
        <p:nvSpPr>
          <p:cNvPr id="579590" name="Rectangle 5"/>
          <p:cNvSpPr>
            <a:spLocks noGrp="1" noChangeArrowheads="1"/>
          </p:cNvSpPr>
          <p:nvPr>
            <p:ph type="subTitle" idx="1"/>
          </p:nvPr>
        </p:nvSpPr>
        <p:spPr>
          <a:xfrm>
            <a:off x="1371600" y="3886200"/>
            <a:ext cx="6400800" cy="1752600"/>
          </a:xfrm>
          <a:ln/>
        </p:spPr>
        <p:txBody>
          <a:bodyPr/>
          <a:lstStyle>
            <a:lvl1pPr marL="0" indent="0" algn="ctr">
              <a:buFontTx/>
              <a:buNone/>
              <a:defRPr smtClean="0"/>
            </a:lvl1pPr>
          </a:lstStyle>
          <a:p>
            <a:r>
              <a:rPr lang="zh-CN" altLang="en-US" smtClean="0"/>
              <a:t>单击此处编辑母版副标题样式</a:t>
            </a: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179388"/>
            <a:ext cx="2286000" cy="61547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0" y="179388"/>
            <a:ext cx="6705600" cy="61547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0" y="179388"/>
            <a:ext cx="9144000" cy="688975"/>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31800" y="1268413"/>
            <a:ext cx="4038600" cy="50657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2800" y="1268413"/>
            <a:ext cx="4038600" cy="50657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0" y="179388"/>
            <a:ext cx="9144000" cy="688975"/>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31800" y="1268413"/>
            <a:ext cx="8229600" cy="5065712"/>
          </a:xfrm>
        </p:spPr>
        <p:txBody>
          <a:bodyPr/>
          <a:lstStyle/>
          <a:p>
            <a:pPr lvl="0"/>
            <a:r>
              <a:rPr lang="zh-CN" altLang="en-US" noProof="0" smtClean="0"/>
              <a:t>单击图标添加表格</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31800" y="1268413"/>
            <a:ext cx="4038600" cy="5065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2800" y="1268413"/>
            <a:ext cx="4038600" cy="5065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userDrawn="1"/>
        </p:nvPicPr>
        <p:blipFill>
          <a:blip r:embed="rId15"/>
          <a:srcRect/>
          <a:stretch>
            <a:fillRect/>
          </a:stretch>
        </p:blipFill>
        <p:spPr bwMode="auto">
          <a:xfrm>
            <a:off x="0" y="0"/>
            <a:ext cx="9144000" cy="6858000"/>
          </a:xfrm>
          <a:prstGeom prst="rect">
            <a:avLst/>
          </a:prstGeom>
          <a:noFill/>
          <a:ln w="9525">
            <a:noFill/>
            <a:miter lim="800000"/>
            <a:headEnd/>
            <a:tailEnd/>
          </a:ln>
        </p:spPr>
      </p:pic>
      <p:sp>
        <p:nvSpPr>
          <p:cNvPr id="1027" name="Rectangle 5"/>
          <p:cNvSpPr>
            <a:spLocks noGrp="1" noChangeArrowheads="1"/>
          </p:cNvSpPr>
          <p:nvPr>
            <p:ph type="body" idx="1"/>
          </p:nvPr>
        </p:nvSpPr>
        <p:spPr bwMode="auto">
          <a:xfrm>
            <a:off x="468313" y="1125538"/>
            <a:ext cx="8229600" cy="5065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p:txBody>
      </p:sp>
      <p:sp>
        <p:nvSpPr>
          <p:cNvPr id="1028" name="Rectangle 2"/>
          <p:cNvSpPr>
            <a:spLocks noChangeArrowheads="1"/>
          </p:cNvSpPr>
          <p:nvPr/>
        </p:nvSpPr>
        <p:spPr bwMode="auto">
          <a:xfrm rot="10800000">
            <a:off x="2608263" y="682625"/>
            <a:ext cx="2879725" cy="90488"/>
          </a:xfrm>
          <a:prstGeom prst="rect">
            <a:avLst/>
          </a:prstGeom>
          <a:gradFill rotWithShape="1">
            <a:gsLst>
              <a:gs pos="0">
                <a:srgbClr val="FFFFFF"/>
              </a:gs>
              <a:gs pos="100000">
                <a:srgbClr val="A41E31">
                  <a:alpha val="60001"/>
                </a:srgbClr>
              </a:gs>
            </a:gsLst>
            <a:lin ang="0" scaled="1"/>
          </a:gradFill>
          <a:ln>
            <a:noFill/>
          </a:ln>
          <a:extLst/>
        </p:spPr>
        <p:txBody>
          <a:bodyPr rot="10800000" wrap="none" anchor="ctr"/>
          <a:lstStyle/>
          <a:p>
            <a:pPr algn="ctr">
              <a:defRPr/>
            </a:pPr>
            <a:endParaRPr lang="zh-CN" altLang="en-US" b="0">
              <a:solidFill>
                <a:schemeClr val="tx1"/>
              </a:solidFill>
              <a:latin typeface="Arial" charset="0"/>
            </a:endParaRPr>
          </a:p>
        </p:txBody>
      </p:sp>
      <p:sp>
        <p:nvSpPr>
          <p:cNvPr id="1029" name="矩形 10"/>
          <p:cNvSpPr>
            <a:spLocks noChangeArrowheads="1"/>
          </p:cNvSpPr>
          <p:nvPr/>
        </p:nvSpPr>
        <p:spPr bwMode="auto">
          <a:xfrm>
            <a:off x="0" y="0"/>
            <a:ext cx="9144000" cy="857250"/>
          </a:xfrm>
          <a:prstGeom prst="rect">
            <a:avLst/>
          </a:prstGeom>
          <a:solidFill>
            <a:schemeClr val="bg1">
              <a:alpha val="59999"/>
            </a:schemeClr>
          </a:solidFill>
          <a:ln>
            <a:noFill/>
          </a:ln>
          <a:extLst/>
        </p:spPr>
        <p:txBody>
          <a:bodyPr wrap="none" lIns="90000" tIns="46800" rIns="90000" bIns="46800">
            <a:spAutoFit/>
          </a:bodyPr>
          <a:lstStyle/>
          <a:p>
            <a:pPr algn="ctr">
              <a:defRPr/>
            </a:pPr>
            <a:endParaRPr lang="zh-CN" altLang="en-US" b="0">
              <a:solidFill>
                <a:schemeClr val="tx1"/>
              </a:solidFill>
              <a:latin typeface="Arial" charset="0"/>
            </a:endParaRPr>
          </a:p>
        </p:txBody>
      </p:sp>
      <p:sp>
        <p:nvSpPr>
          <p:cNvPr id="1030" name="Rectangle 4"/>
          <p:cNvSpPr>
            <a:spLocks noGrp="1" noChangeArrowheads="1"/>
          </p:cNvSpPr>
          <p:nvPr>
            <p:ph type="title"/>
          </p:nvPr>
        </p:nvSpPr>
        <p:spPr bwMode="auto">
          <a:xfrm>
            <a:off x="0" y="0"/>
            <a:ext cx="9144000" cy="785813"/>
          </a:xfrm>
          <a:prstGeom prst="rect">
            <a:avLst/>
          </a:prstGeom>
          <a:noFill/>
          <a:ln>
            <a:noFill/>
          </a:ln>
          <a:effectLst>
            <a:outerShdw dist="35921" dir="2700000" algn="ctr" rotWithShape="0">
              <a:schemeClr val="bg1"/>
            </a:outerShdw>
          </a:effectLst>
          <a:extLst/>
        </p:spPr>
        <p:txBody>
          <a:bodyPr vert="horz" wrap="square" lIns="91440" tIns="36000" rIns="91440" bIns="45720" numCol="1" anchor="t" anchorCtr="1" compatLnSpc="1">
            <a:prstTxWarp prst="textNoShape">
              <a:avLst/>
            </a:prstTxWarp>
          </a:bodyPr>
          <a:lstStyle/>
          <a:p>
            <a:pPr lvl="0"/>
            <a:r>
              <a:rPr lang="zh-CN" altLang="en-US" smtClean="0"/>
              <a:t>单击此处编辑母版标题样式</a:t>
            </a:r>
          </a:p>
        </p:txBody>
      </p:sp>
      <p:pic>
        <p:nvPicPr>
          <p:cNvPr id="7" name="图片 6" descr="蓝色系校徽标准版.png"/>
          <p:cNvPicPr>
            <a:picLocks noChangeAspect="1"/>
          </p:cNvPicPr>
          <p:nvPr userDrawn="1"/>
        </p:nvPicPr>
        <p:blipFill>
          <a:blip r:embed="rId16" cstate="print">
            <a:duotone>
              <a:schemeClr val="accent5">
                <a:shade val="45000"/>
                <a:satMod val="135000"/>
              </a:schemeClr>
              <a:prstClr val="white"/>
            </a:duotone>
            <a:lum bright="26000" contrast="-18000"/>
          </a:blip>
          <a:stretch>
            <a:fillRect/>
          </a:stretch>
        </p:blipFill>
        <p:spPr>
          <a:xfrm>
            <a:off x="2143108" y="1285860"/>
            <a:ext cx="4857784" cy="4857784"/>
          </a:xfrm>
          <a:prstGeom prst="rect">
            <a:avLst/>
          </a:prstGeom>
        </p:spPr>
      </p:pic>
    </p:spTree>
  </p:cSld>
  <p:clrMap bg1="lt1" tx1="dk1" bg2="lt2" tx2="dk2" accent1="accent1" accent2="accent2" accent3="accent3" accent4="accent4" accent5="accent5" accent6="accent6" hlink="hlink" folHlink="folHlink"/>
  <p:sldLayoutIdLst>
    <p:sldLayoutId id="2147483663"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ransition/>
  <p:timing>
    <p:tnLst>
      <p:par>
        <p:cTn id="1" dur="indefinite" restart="never" nodeType="tmRoot"/>
      </p:par>
    </p:tnLst>
  </p:timing>
  <p:txStyles>
    <p:titleStyle>
      <a:lvl1pPr algn="ctr" rtl="0" eaLnBrk="0" fontAlgn="base" hangingPunct="0">
        <a:spcBef>
          <a:spcPct val="0"/>
        </a:spcBef>
        <a:spcAft>
          <a:spcPct val="0"/>
        </a:spcAft>
        <a:defRPr sz="3200" b="1">
          <a:solidFill>
            <a:srgbClr val="A50021"/>
          </a:solidFill>
          <a:latin typeface="+mj-lt"/>
          <a:ea typeface="+mj-ea"/>
          <a:cs typeface="+mj-cs"/>
        </a:defRPr>
      </a:lvl1pPr>
      <a:lvl2pPr algn="ctr" rtl="0" eaLnBrk="0" fontAlgn="base" hangingPunct="0">
        <a:spcBef>
          <a:spcPct val="0"/>
        </a:spcBef>
        <a:spcAft>
          <a:spcPct val="0"/>
        </a:spcAft>
        <a:defRPr sz="3200" b="1">
          <a:solidFill>
            <a:srgbClr val="A50021"/>
          </a:solidFill>
          <a:latin typeface="Arial" charset="0"/>
          <a:ea typeface="华文新魏" pitchFamily="2" charset="-122"/>
        </a:defRPr>
      </a:lvl2pPr>
      <a:lvl3pPr algn="ctr" rtl="0" eaLnBrk="0" fontAlgn="base" hangingPunct="0">
        <a:spcBef>
          <a:spcPct val="0"/>
        </a:spcBef>
        <a:spcAft>
          <a:spcPct val="0"/>
        </a:spcAft>
        <a:defRPr sz="3200" b="1">
          <a:solidFill>
            <a:srgbClr val="A50021"/>
          </a:solidFill>
          <a:latin typeface="Arial" charset="0"/>
          <a:ea typeface="华文新魏" pitchFamily="2" charset="-122"/>
        </a:defRPr>
      </a:lvl3pPr>
      <a:lvl4pPr algn="ctr" rtl="0" eaLnBrk="0" fontAlgn="base" hangingPunct="0">
        <a:spcBef>
          <a:spcPct val="0"/>
        </a:spcBef>
        <a:spcAft>
          <a:spcPct val="0"/>
        </a:spcAft>
        <a:defRPr sz="3200" b="1">
          <a:solidFill>
            <a:srgbClr val="A50021"/>
          </a:solidFill>
          <a:latin typeface="Arial" charset="0"/>
          <a:ea typeface="华文新魏" pitchFamily="2" charset="-122"/>
        </a:defRPr>
      </a:lvl4pPr>
      <a:lvl5pPr algn="ctr" rtl="0" eaLnBrk="0" fontAlgn="base" hangingPunct="0">
        <a:spcBef>
          <a:spcPct val="0"/>
        </a:spcBef>
        <a:spcAft>
          <a:spcPct val="0"/>
        </a:spcAft>
        <a:defRPr sz="3200" b="1">
          <a:solidFill>
            <a:srgbClr val="A50021"/>
          </a:solidFill>
          <a:latin typeface="Arial" charset="0"/>
          <a:ea typeface="华文新魏" pitchFamily="2" charset="-122"/>
        </a:defRPr>
      </a:lvl5pPr>
      <a:lvl6pPr marL="457200" algn="ctr" rtl="0" eaLnBrk="1" fontAlgn="base" hangingPunct="1">
        <a:spcBef>
          <a:spcPct val="0"/>
        </a:spcBef>
        <a:spcAft>
          <a:spcPct val="0"/>
        </a:spcAft>
        <a:defRPr sz="3000" b="1">
          <a:solidFill>
            <a:srgbClr val="133984"/>
          </a:solidFill>
          <a:latin typeface="Arial" charset="0"/>
          <a:ea typeface="华文新魏" pitchFamily="2" charset="-122"/>
        </a:defRPr>
      </a:lvl6pPr>
      <a:lvl7pPr marL="914400" algn="ctr" rtl="0" eaLnBrk="1" fontAlgn="base" hangingPunct="1">
        <a:spcBef>
          <a:spcPct val="0"/>
        </a:spcBef>
        <a:spcAft>
          <a:spcPct val="0"/>
        </a:spcAft>
        <a:defRPr sz="3000" b="1">
          <a:solidFill>
            <a:srgbClr val="133984"/>
          </a:solidFill>
          <a:latin typeface="Arial" charset="0"/>
          <a:ea typeface="华文新魏" pitchFamily="2" charset="-122"/>
        </a:defRPr>
      </a:lvl7pPr>
      <a:lvl8pPr marL="1371600" algn="ctr" rtl="0" eaLnBrk="1" fontAlgn="base" hangingPunct="1">
        <a:spcBef>
          <a:spcPct val="0"/>
        </a:spcBef>
        <a:spcAft>
          <a:spcPct val="0"/>
        </a:spcAft>
        <a:defRPr sz="3000" b="1">
          <a:solidFill>
            <a:srgbClr val="133984"/>
          </a:solidFill>
          <a:latin typeface="Arial" charset="0"/>
          <a:ea typeface="华文新魏" pitchFamily="2" charset="-122"/>
        </a:defRPr>
      </a:lvl8pPr>
      <a:lvl9pPr marL="1828800" algn="ctr" rtl="0" eaLnBrk="1" fontAlgn="base" hangingPunct="1">
        <a:spcBef>
          <a:spcPct val="0"/>
        </a:spcBef>
        <a:spcAft>
          <a:spcPct val="0"/>
        </a:spcAft>
        <a:defRPr sz="3000" b="1">
          <a:solidFill>
            <a:srgbClr val="133984"/>
          </a:solidFill>
          <a:latin typeface="Arial" charset="0"/>
          <a:ea typeface="华文新魏" pitchFamily="2" charset="-122"/>
        </a:defRPr>
      </a:lvl9pPr>
    </p:titleStyle>
    <p:bodyStyle>
      <a:lvl1pPr marL="449263" indent="-449263" algn="l" rtl="0" eaLnBrk="0" fontAlgn="base" hangingPunct="0">
        <a:lnSpc>
          <a:spcPct val="110000"/>
        </a:lnSpc>
        <a:spcBef>
          <a:spcPct val="20000"/>
        </a:spcBef>
        <a:spcAft>
          <a:spcPct val="0"/>
        </a:spcAft>
        <a:buSzPct val="120000"/>
        <a:buBlip>
          <a:blip r:embed="rId17"/>
        </a:buBlip>
        <a:defRPr sz="2400" b="1">
          <a:solidFill>
            <a:srgbClr val="133984"/>
          </a:solidFill>
          <a:latin typeface="+mn-lt"/>
          <a:ea typeface="+mn-ea"/>
          <a:cs typeface="+mn-cs"/>
        </a:defRPr>
      </a:lvl1pPr>
      <a:lvl2pPr marL="914400" indent="-285750" algn="l" rtl="0" eaLnBrk="0" fontAlgn="base" hangingPunct="0">
        <a:lnSpc>
          <a:spcPct val="110000"/>
        </a:lnSpc>
        <a:spcBef>
          <a:spcPct val="20000"/>
        </a:spcBef>
        <a:spcAft>
          <a:spcPct val="0"/>
        </a:spcAft>
        <a:buClr>
          <a:srgbClr val="000066"/>
        </a:buClr>
        <a:buChar char="•"/>
        <a:defRPr sz="2200" b="1">
          <a:solidFill>
            <a:srgbClr val="133984"/>
          </a:solidFill>
          <a:latin typeface="+mn-lt"/>
          <a:ea typeface="+mn-ea"/>
        </a:defRPr>
      </a:lvl2pPr>
      <a:lvl3pPr marL="1322388"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730375"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138363"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95563" indent="-228600" algn="l" rtl="0" eaLnBrk="1" fontAlgn="base" hangingPunct="1">
        <a:spcBef>
          <a:spcPct val="20000"/>
        </a:spcBef>
        <a:spcAft>
          <a:spcPct val="0"/>
        </a:spcAft>
        <a:buChar char="»"/>
        <a:defRPr sz="2000">
          <a:solidFill>
            <a:schemeClr val="tx1"/>
          </a:solidFill>
          <a:latin typeface="+mn-lt"/>
          <a:ea typeface="宋体" pitchFamily="2" charset="-122"/>
        </a:defRPr>
      </a:lvl6pPr>
      <a:lvl7pPr marL="3052763" indent="-228600" algn="l" rtl="0" eaLnBrk="1" fontAlgn="base" hangingPunct="1">
        <a:spcBef>
          <a:spcPct val="20000"/>
        </a:spcBef>
        <a:spcAft>
          <a:spcPct val="0"/>
        </a:spcAft>
        <a:buChar char="»"/>
        <a:defRPr sz="2000">
          <a:solidFill>
            <a:schemeClr val="tx1"/>
          </a:solidFill>
          <a:latin typeface="+mn-lt"/>
          <a:ea typeface="宋体" pitchFamily="2" charset="-122"/>
        </a:defRPr>
      </a:lvl7pPr>
      <a:lvl8pPr marL="3509963" indent="-228600" algn="l" rtl="0" eaLnBrk="1" fontAlgn="base" hangingPunct="1">
        <a:spcBef>
          <a:spcPct val="20000"/>
        </a:spcBef>
        <a:spcAft>
          <a:spcPct val="0"/>
        </a:spcAft>
        <a:buChar char="»"/>
        <a:defRPr sz="2000">
          <a:solidFill>
            <a:schemeClr val="tx1"/>
          </a:solidFill>
          <a:latin typeface="+mn-lt"/>
          <a:ea typeface="宋体" pitchFamily="2" charset="-122"/>
        </a:defRPr>
      </a:lvl8pPr>
      <a:lvl9pPr marL="3967163" indent="-228600" algn="l" rtl="0" eaLnBrk="1" fontAlgn="base" hangingPunct="1">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image" Target="../media/image24.jpeg"/><Relationship Id="rId1" Type="http://schemas.openxmlformats.org/officeDocument/2006/relationships/slideLayout" Target="../slideLayouts/slideLayout6.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 Id="rId9" Type="http://schemas.openxmlformats.org/officeDocument/2006/relationships/image" Target="../media/image31.jpeg"/></Relationships>
</file>

<file path=ppt/slides/_rels/slide1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38.jpeg"/><Relationship Id="rId7" Type="http://schemas.openxmlformats.org/officeDocument/2006/relationships/image" Target="../media/image42.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41.jpeg"/><Relationship Id="rId11" Type="http://schemas.openxmlformats.org/officeDocument/2006/relationships/image" Target="../media/image46.jpeg"/><Relationship Id="rId5" Type="http://schemas.openxmlformats.org/officeDocument/2006/relationships/image" Target="../media/image40.jpeg"/><Relationship Id="rId10" Type="http://schemas.openxmlformats.org/officeDocument/2006/relationships/image" Target="../media/image45.jpeg"/><Relationship Id="rId4" Type="http://schemas.openxmlformats.org/officeDocument/2006/relationships/image" Target="../media/image39.jpeg"/><Relationship Id="rId9" Type="http://schemas.openxmlformats.org/officeDocument/2006/relationships/image" Target="../media/image4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6.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a:spLocks noGrp="1" noChangeArrowheads="1"/>
          </p:cNvSpPr>
          <p:nvPr>
            <p:ph type="subTitle" idx="1"/>
          </p:nvPr>
        </p:nvSpPr>
        <p:spPr>
          <a:xfrm>
            <a:off x="-9525" y="4400550"/>
            <a:ext cx="9144000" cy="1147763"/>
          </a:xfrm>
        </p:spPr>
        <p:txBody>
          <a:bodyPr/>
          <a:lstStyle/>
          <a:p>
            <a:pPr>
              <a:lnSpc>
                <a:spcPct val="100000"/>
              </a:lnSpc>
            </a:pPr>
            <a:r>
              <a:rPr lang="en-US" altLang="zh-CN" sz="2800">
                <a:solidFill>
                  <a:schemeClr val="accent2"/>
                </a:solidFill>
                <a:latin typeface="Times New Roman" pitchFamily="18" charset="0"/>
              </a:rPr>
              <a:t>2012</a:t>
            </a:r>
            <a:r>
              <a:rPr lang="zh-CN" altLang="en-US" sz="2800">
                <a:solidFill>
                  <a:schemeClr val="accent2"/>
                </a:solidFill>
                <a:latin typeface="Times New Roman" pitchFamily="18" charset="0"/>
              </a:rPr>
              <a:t>年</a:t>
            </a:r>
            <a:r>
              <a:rPr lang="en-US" altLang="zh-CN" sz="2800">
                <a:solidFill>
                  <a:schemeClr val="accent2"/>
                </a:solidFill>
                <a:latin typeface="Times New Roman" pitchFamily="18" charset="0"/>
              </a:rPr>
              <a:t>9</a:t>
            </a:r>
            <a:r>
              <a:rPr lang="zh-CN" altLang="en-US" sz="2800">
                <a:solidFill>
                  <a:schemeClr val="accent2"/>
                </a:solidFill>
                <a:latin typeface="Times New Roman" pitchFamily="18" charset="0"/>
              </a:rPr>
              <a:t>月</a:t>
            </a:r>
            <a:r>
              <a:rPr lang="en-US" altLang="zh-CN" sz="2800">
                <a:solidFill>
                  <a:schemeClr val="accent2"/>
                </a:solidFill>
                <a:latin typeface="Times New Roman" pitchFamily="18" charset="0"/>
              </a:rPr>
              <a:t>26</a:t>
            </a:r>
            <a:r>
              <a:rPr lang="zh-CN" altLang="en-US" sz="2800">
                <a:solidFill>
                  <a:schemeClr val="accent2"/>
                </a:solidFill>
                <a:latin typeface="Times New Roman" pitchFamily="18" charset="0"/>
              </a:rPr>
              <a:t>日</a:t>
            </a:r>
            <a:endParaRPr lang="en-US" altLang="zh-CN" sz="2800">
              <a:solidFill>
                <a:schemeClr val="accent2"/>
              </a:solidFill>
              <a:latin typeface="Times New Roman" pitchFamily="18" charset="0"/>
            </a:endParaRPr>
          </a:p>
        </p:txBody>
      </p:sp>
      <p:sp>
        <p:nvSpPr>
          <p:cNvPr id="5" name="Text Box 3"/>
          <p:cNvSpPr txBox="1">
            <a:spLocks noChangeArrowheads="1"/>
          </p:cNvSpPr>
          <p:nvPr/>
        </p:nvSpPr>
        <p:spPr bwMode="auto">
          <a:xfrm>
            <a:off x="17463" y="1130300"/>
            <a:ext cx="9144000" cy="2924175"/>
          </a:xfrm>
          <a:prstGeom prst="rect">
            <a:avLst/>
          </a:prstGeom>
          <a:noFill/>
          <a:ln w="9525">
            <a:noFill/>
            <a:miter lim="800000"/>
            <a:headEnd/>
            <a:tailEnd/>
          </a:ln>
          <a:effectLst>
            <a:outerShdw blurRad="50800" dist="38100" dir="18900000" algn="bl" rotWithShape="0">
              <a:prstClr val="black">
                <a:alpha val="40000"/>
              </a:prstClr>
            </a:outerShdw>
          </a:effectLst>
        </p:spPr>
        <p:txBody>
          <a:bodyPr>
            <a:spAutoFit/>
          </a:bodyPr>
          <a:lstStyle/>
          <a:p>
            <a:pPr algn="ctr">
              <a:lnSpc>
                <a:spcPct val="150000"/>
              </a:lnSpc>
              <a:spcBef>
                <a:spcPts val="0"/>
              </a:spcBef>
              <a:defRPr/>
            </a:pPr>
            <a:r>
              <a:rPr lang="zh-CN" altLang="en-US" sz="4400" kern="0" spc="200" dirty="0">
                <a:solidFill>
                  <a:srgbClr val="A50021"/>
                </a:solidFill>
                <a:latin typeface="微软雅黑" pitchFamily="34" charset="-122"/>
                <a:ea typeface="微软雅黑" pitchFamily="34" charset="-122"/>
              </a:rPr>
              <a:t>坚持科学发展 锐意改革创新</a:t>
            </a:r>
            <a:endParaRPr lang="en-US" altLang="zh-CN" sz="4400" kern="0" spc="200" dirty="0">
              <a:solidFill>
                <a:srgbClr val="A50021"/>
              </a:solidFill>
              <a:latin typeface="微软雅黑" pitchFamily="34" charset="-122"/>
              <a:ea typeface="微软雅黑" pitchFamily="34" charset="-122"/>
            </a:endParaRPr>
          </a:p>
          <a:p>
            <a:pPr algn="ctr">
              <a:lnSpc>
                <a:spcPct val="150000"/>
              </a:lnSpc>
              <a:spcBef>
                <a:spcPts val="0"/>
              </a:spcBef>
              <a:defRPr/>
            </a:pPr>
            <a:r>
              <a:rPr lang="zh-CN" altLang="en-US" sz="4400" kern="0" spc="200" dirty="0">
                <a:solidFill>
                  <a:srgbClr val="A50021"/>
                </a:solidFill>
                <a:latin typeface="微软雅黑" pitchFamily="34" charset="-122"/>
                <a:ea typeface="微软雅黑" pitchFamily="34" charset="-122"/>
              </a:rPr>
              <a:t>为全面提升办学质量而努力奋斗</a:t>
            </a:r>
            <a:endParaRPr lang="en-US" altLang="zh-CN" sz="2800" kern="0" spc="200" dirty="0">
              <a:solidFill>
                <a:srgbClr val="A50021"/>
              </a:solidFill>
            </a:endParaRPr>
          </a:p>
          <a:p>
            <a:pPr algn="ctr">
              <a:lnSpc>
                <a:spcPct val="150000"/>
              </a:lnSpc>
              <a:spcBef>
                <a:spcPts val="1200"/>
              </a:spcBef>
              <a:defRPr/>
            </a:pPr>
            <a:r>
              <a:rPr lang="en-US" altLang="zh-CN" dirty="0"/>
              <a:t>——</a:t>
            </a:r>
            <a:r>
              <a:rPr lang="zh-CN" altLang="en-US" sz="2800" dirty="0"/>
              <a:t>校党委全委扩大会议及下半年工作会议精神传达</a:t>
            </a:r>
            <a:endParaRPr lang="en-US" altLang="zh-CN" sz="2800" spc="100" dirty="0">
              <a:solidFill>
                <a:srgbClr val="C00000"/>
              </a:solidFill>
              <a:latin typeface="微软雅黑" pitchFamily="34" charset="-122"/>
              <a:ea typeface="微软雅黑" pitchFamily="34" charset="-122"/>
            </a:endParaRPr>
          </a:p>
        </p:txBody>
      </p:sp>
      <p:pic>
        <p:nvPicPr>
          <p:cNvPr id="17411" name="Picture 2"/>
          <p:cNvPicPr>
            <a:picLocks noChangeAspect="1" noChangeArrowheads="1"/>
          </p:cNvPicPr>
          <p:nvPr/>
        </p:nvPicPr>
        <p:blipFill>
          <a:blip r:embed="rId3"/>
          <a:srcRect/>
          <a:stretch>
            <a:fillRect/>
          </a:stretch>
        </p:blipFill>
        <p:spPr bwMode="auto">
          <a:xfrm>
            <a:off x="0" y="5157788"/>
            <a:ext cx="9144000" cy="17033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AutoShape 2"/>
          <p:cNvSpPr>
            <a:spLocks noChangeArrowheads="1"/>
          </p:cNvSpPr>
          <p:nvPr/>
        </p:nvSpPr>
        <p:spPr bwMode="gray">
          <a:xfrm>
            <a:off x="811213" y="836613"/>
            <a:ext cx="7380287" cy="955675"/>
          </a:xfrm>
          <a:prstGeom prst="roundRect">
            <a:avLst>
              <a:gd name="adj" fmla="val 50000"/>
            </a:avLst>
          </a:prstGeom>
          <a:gradFill rotWithShape="1">
            <a:gsLst>
              <a:gs pos="0">
                <a:srgbClr val="05CDD7"/>
              </a:gs>
              <a:gs pos="50000">
                <a:srgbClr val="98EAEF"/>
              </a:gs>
              <a:gs pos="100000">
                <a:srgbClr val="05CDD7"/>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zh-CN" altLang="en-US" sz="2800" dirty="0">
                <a:latin typeface="黑体" pitchFamily="2" charset="-122"/>
              </a:rPr>
              <a:t>师资队伍建设成绩显著</a:t>
            </a:r>
          </a:p>
        </p:txBody>
      </p:sp>
      <p:sp>
        <p:nvSpPr>
          <p:cNvPr id="19459" name="Text Box 5"/>
          <p:cNvSpPr txBox="1">
            <a:spLocks noChangeArrowheads="1"/>
          </p:cNvSpPr>
          <p:nvPr/>
        </p:nvSpPr>
        <p:spPr bwMode="black">
          <a:xfrm>
            <a:off x="0" y="77788"/>
            <a:ext cx="9144000" cy="584200"/>
          </a:xfrm>
          <a:prstGeom prst="rect">
            <a:avLst/>
          </a:prstGeom>
          <a:noFill/>
          <a:ln w="6350" algn="ctr">
            <a:noFill/>
            <a:miter lim="800000"/>
            <a:headEnd/>
            <a:tailEnd/>
          </a:ln>
        </p:spPr>
        <p:txBody>
          <a:bodyPr>
            <a:spAutoFit/>
          </a:bodyPr>
          <a:lstStyle/>
          <a:p>
            <a:pPr algn="ctr">
              <a:spcBef>
                <a:spcPct val="50000"/>
              </a:spcBef>
              <a:defRPr/>
            </a:pPr>
            <a:r>
              <a:rPr lang="zh-CN" altLang="en-US" sz="3200" dirty="0">
                <a:solidFill>
                  <a:srgbClr val="A50021"/>
                </a:solidFill>
                <a:latin typeface="+mj-ea"/>
                <a:ea typeface="+mj-ea"/>
              </a:rPr>
              <a:t>上半年工作回顾</a:t>
            </a:r>
          </a:p>
        </p:txBody>
      </p:sp>
      <p:sp>
        <p:nvSpPr>
          <p:cNvPr id="11268" name="AutoShape 6"/>
          <p:cNvSpPr>
            <a:spLocks noChangeArrowheads="1"/>
          </p:cNvSpPr>
          <p:nvPr/>
        </p:nvSpPr>
        <p:spPr bwMode="auto">
          <a:xfrm>
            <a:off x="503238" y="1773238"/>
            <a:ext cx="7813675" cy="4968875"/>
          </a:xfrm>
          <a:prstGeom prst="horizontalScroll">
            <a:avLst>
              <a:gd name="adj" fmla="val 5778"/>
            </a:avLst>
          </a:prstGeom>
          <a:gradFill rotWithShape="1">
            <a:gsLst>
              <a:gs pos="0">
                <a:srgbClr val="2DD7FF"/>
              </a:gs>
              <a:gs pos="50000">
                <a:srgbClr val="D4F7FF"/>
              </a:gs>
              <a:gs pos="100000">
                <a:srgbClr val="2DD7FF"/>
              </a:gs>
            </a:gsLst>
            <a:lin ang="0" scaled="1"/>
          </a:gradFill>
          <a:ln w="9525">
            <a:solidFill>
              <a:srgbClr val="00CCFF"/>
            </a:solidFill>
            <a:round/>
            <a:headEnd/>
            <a:tailEnd/>
          </a:ln>
          <a:effectLst>
            <a:outerShdw dist="35921" dir="2700000" algn="ctr" rotWithShape="0">
              <a:schemeClr val="bg1"/>
            </a:outerShdw>
          </a:effectLst>
        </p:spPr>
        <p:txBody>
          <a:bodyPr wrap="none" tIns="54000" anchor="ctr"/>
          <a:lstStyle/>
          <a:p>
            <a:pPr>
              <a:defRPr/>
            </a:pPr>
            <a:endParaRPr lang="zh-CN" altLang="en-US"/>
          </a:p>
        </p:txBody>
      </p:sp>
      <p:sp>
        <p:nvSpPr>
          <p:cNvPr id="11269" name="Text Box 4"/>
          <p:cNvSpPr txBox="1">
            <a:spLocks noChangeArrowheads="1"/>
          </p:cNvSpPr>
          <p:nvPr/>
        </p:nvSpPr>
        <p:spPr bwMode="auto">
          <a:xfrm>
            <a:off x="503238" y="2097088"/>
            <a:ext cx="7813675" cy="1966912"/>
          </a:xfrm>
          <a:prstGeom prst="rect">
            <a:avLst/>
          </a:prstGeom>
          <a:noFill/>
          <a:ln>
            <a:noFill/>
          </a:ln>
          <a:extLst/>
        </p:spPr>
        <p:txBody>
          <a:bodyPr tIns="54000" anchorCtr="1">
            <a:spAutoFit/>
          </a:bodyPr>
          <a:lstStyle>
            <a:lvl1pPr eaLnBrk="0" hangingPunct="0">
              <a:defRPr sz="2400" b="1">
                <a:solidFill>
                  <a:srgbClr val="133984"/>
                </a:solidFill>
                <a:latin typeface="Times New Roman" pitchFamily="18" charset="0"/>
                <a:ea typeface="黑体" pitchFamily="2" charset="-122"/>
              </a:defRPr>
            </a:lvl1pPr>
            <a:lvl2pPr marL="742950" indent="-285750" eaLnBrk="0" hangingPunct="0">
              <a:defRPr sz="2400" b="1">
                <a:solidFill>
                  <a:srgbClr val="133984"/>
                </a:solidFill>
                <a:latin typeface="Times New Roman" pitchFamily="18" charset="0"/>
                <a:ea typeface="黑体" pitchFamily="2" charset="-122"/>
              </a:defRPr>
            </a:lvl2pPr>
            <a:lvl3pPr marL="1143000" indent="-228600" eaLnBrk="0" hangingPunct="0">
              <a:defRPr sz="2400" b="1">
                <a:solidFill>
                  <a:srgbClr val="133984"/>
                </a:solidFill>
                <a:latin typeface="Times New Roman" pitchFamily="18" charset="0"/>
                <a:ea typeface="黑体" pitchFamily="2" charset="-122"/>
              </a:defRPr>
            </a:lvl3pPr>
            <a:lvl4pPr marL="1600200" indent="-228600" eaLnBrk="0" hangingPunct="0">
              <a:defRPr sz="2400" b="1">
                <a:solidFill>
                  <a:srgbClr val="133984"/>
                </a:solidFill>
                <a:latin typeface="Times New Roman" pitchFamily="18" charset="0"/>
                <a:ea typeface="黑体" pitchFamily="2" charset="-122"/>
              </a:defRPr>
            </a:lvl4pPr>
            <a:lvl5pPr marL="2057400" indent="-228600" eaLnBrk="0" hangingPunct="0">
              <a:defRPr sz="2400" b="1">
                <a:solidFill>
                  <a:srgbClr val="133984"/>
                </a:solidFill>
                <a:latin typeface="Times New Roman" pitchFamily="18" charset="0"/>
                <a:ea typeface="黑体" pitchFamily="2" charset="-122"/>
              </a:defRPr>
            </a:lvl5pPr>
            <a:lvl6pPr marL="2514600" indent="-228600" algn="ctr" eaLnBrk="0" fontAlgn="base" hangingPunct="0">
              <a:spcBef>
                <a:spcPct val="0"/>
              </a:spcBef>
              <a:spcAft>
                <a:spcPct val="0"/>
              </a:spcAft>
              <a:defRPr sz="2400" b="1">
                <a:solidFill>
                  <a:srgbClr val="133984"/>
                </a:solidFill>
                <a:latin typeface="Times New Roman" pitchFamily="18" charset="0"/>
                <a:ea typeface="黑体" pitchFamily="2" charset="-122"/>
              </a:defRPr>
            </a:lvl6pPr>
            <a:lvl7pPr marL="2971800" indent="-228600" algn="ctr" eaLnBrk="0" fontAlgn="base" hangingPunct="0">
              <a:spcBef>
                <a:spcPct val="0"/>
              </a:spcBef>
              <a:spcAft>
                <a:spcPct val="0"/>
              </a:spcAft>
              <a:defRPr sz="2400" b="1">
                <a:solidFill>
                  <a:srgbClr val="133984"/>
                </a:solidFill>
                <a:latin typeface="Times New Roman" pitchFamily="18" charset="0"/>
                <a:ea typeface="黑体" pitchFamily="2" charset="-122"/>
              </a:defRPr>
            </a:lvl7pPr>
            <a:lvl8pPr marL="3429000" indent="-228600" algn="ctr" eaLnBrk="0" fontAlgn="base" hangingPunct="0">
              <a:spcBef>
                <a:spcPct val="0"/>
              </a:spcBef>
              <a:spcAft>
                <a:spcPct val="0"/>
              </a:spcAft>
              <a:defRPr sz="2400" b="1">
                <a:solidFill>
                  <a:srgbClr val="133984"/>
                </a:solidFill>
                <a:latin typeface="Times New Roman" pitchFamily="18" charset="0"/>
                <a:ea typeface="黑体" pitchFamily="2" charset="-122"/>
              </a:defRPr>
            </a:lvl8pPr>
            <a:lvl9pPr marL="3886200" indent="-228600" algn="ctr" eaLnBrk="0" fontAlgn="base" hangingPunct="0">
              <a:spcBef>
                <a:spcPct val="0"/>
              </a:spcBef>
              <a:spcAft>
                <a:spcPct val="0"/>
              </a:spcAft>
              <a:defRPr sz="2400" b="1">
                <a:solidFill>
                  <a:srgbClr val="133984"/>
                </a:solidFill>
                <a:latin typeface="Times New Roman" pitchFamily="18" charset="0"/>
                <a:ea typeface="黑体" pitchFamily="2" charset="-122"/>
              </a:defRPr>
            </a:lvl9pPr>
          </a:lstStyle>
          <a:p>
            <a:pPr marL="457200" indent="-457200" eaLnBrk="1" hangingPunct="1">
              <a:lnSpc>
                <a:spcPct val="113000"/>
              </a:lnSpc>
              <a:spcBef>
                <a:spcPct val="33000"/>
              </a:spcBef>
              <a:buFont typeface="Wingdings" pitchFamily="2" charset="2"/>
              <a:buChar char="ü"/>
              <a:defRPr/>
            </a:pPr>
            <a:r>
              <a:rPr lang="zh-CN" altLang="en-US" sz="2500" dirty="0" smtClean="0"/>
              <a:t>新增青年千人计划</a:t>
            </a:r>
            <a:r>
              <a:rPr lang="en-US" altLang="zh-CN" sz="2500" dirty="0" smtClean="0">
                <a:solidFill>
                  <a:srgbClr val="A50021"/>
                </a:solidFill>
              </a:rPr>
              <a:t>21</a:t>
            </a:r>
            <a:r>
              <a:rPr lang="zh-CN" altLang="en-US" sz="2500" dirty="0" smtClean="0">
                <a:solidFill>
                  <a:srgbClr val="A50021"/>
                </a:solidFill>
              </a:rPr>
              <a:t>人</a:t>
            </a:r>
            <a:r>
              <a:rPr lang="zh-CN" altLang="en-US" sz="2500" dirty="0" smtClean="0"/>
              <a:t>，上海千人计划</a:t>
            </a:r>
            <a:r>
              <a:rPr lang="en-US" altLang="zh-CN" sz="2500" dirty="0" smtClean="0"/>
              <a:t>27</a:t>
            </a:r>
            <a:r>
              <a:rPr lang="zh-CN" altLang="en-US" sz="2500" dirty="0" smtClean="0"/>
              <a:t>人，长江学者</a:t>
            </a:r>
            <a:r>
              <a:rPr lang="en-US" altLang="zh-CN" sz="2500" dirty="0" smtClean="0">
                <a:solidFill>
                  <a:srgbClr val="A50021"/>
                </a:solidFill>
              </a:rPr>
              <a:t>10</a:t>
            </a:r>
            <a:r>
              <a:rPr lang="zh-CN" altLang="en-US" sz="2500" dirty="0" smtClean="0">
                <a:solidFill>
                  <a:srgbClr val="A50021"/>
                </a:solidFill>
              </a:rPr>
              <a:t>人</a:t>
            </a:r>
            <a:r>
              <a:rPr lang="zh-CN" altLang="en-US" sz="2500" dirty="0">
                <a:solidFill>
                  <a:srgbClr val="A50021"/>
                </a:solidFill>
              </a:rPr>
              <a:t>，</a:t>
            </a:r>
            <a:r>
              <a:rPr lang="zh-CN" altLang="en-US" sz="2500" dirty="0" smtClean="0">
                <a:solidFill>
                  <a:srgbClr val="003399"/>
                </a:solidFill>
              </a:rPr>
              <a:t>杰青</a:t>
            </a:r>
            <a:r>
              <a:rPr lang="en-US" altLang="zh-CN" sz="2500" dirty="0" smtClean="0">
                <a:solidFill>
                  <a:srgbClr val="A50021"/>
                </a:solidFill>
              </a:rPr>
              <a:t>5</a:t>
            </a:r>
            <a:r>
              <a:rPr lang="zh-CN" altLang="en-US" sz="2500" dirty="0" smtClean="0">
                <a:solidFill>
                  <a:srgbClr val="A50021"/>
                </a:solidFill>
              </a:rPr>
              <a:t>人</a:t>
            </a:r>
            <a:r>
              <a:rPr lang="zh-CN" altLang="en-US" sz="2500" dirty="0" smtClean="0">
                <a:solidFill>
                  <a:srgbClr val="003399"/>
                </a:solidFill>
              </a:rPr>
              <a:t>，创新群体</a:t>
            </a:r>
            <a:r>
              <a:rPr lang="en-US" altLang="zh-CN" sz="2500" dirty="0" smtClean="0">
                <a:solidFill>
                  <a:srgbClr val="A50021"/>
                </a:solidFill>
              </a:rPr>
              <a:t>2</a:t>
            </a:r>
            <a:r>
              <a:rPr lang="zh-CN" altLang="en-US" sz="2500" dirty="0" smtClean="0">
                <a:solidFill>
                  <a:srgbClr val="A50021"/>
                </a:solidFill>
              </a:rPr>
              <a:t>个</a:t>
            </a:r>
            <a:endParaRPr lang="en-US" altLang="zh-CN" sz="2500" dirty="0" smtClean="0">
              <a:solidFill>
                <a:srgbClr val="A50021"/>
              </a:solidFill>
            </a:endParaRPr>
          </a:p>
          <a:p>
            <a:pPr marL="342900" indent="-342900" eaLnBrk="1" hangingPunct="1">
              <a:lnSpc>
                <a:spcPct val="113000"/>
              </a:lnSpc>
              <a:spcBef>
                <a:spcPct val="33000"/>
              </a:spcBef>
              <a:buFont typeface="Wingdings" pitchFamily="2" charset="2"/>
              <a:buChar char="ü"/>
              <a:defRPr/>
            </a:pPr>
            <a:r>
              <a:rPr lang="zh-CN" altLang="en-US" sz="2500" dirty="0" smtClean="0"/>
              <a:t> 新增讲席</a:t>
            </a:r>
            <a:r>
              <a:rPr lang="zh-CN" altLang="en-US" sz="2500" dirty="0"/>
              <a:t>教</a:t>
            </a:r>
            <a:r>
              <a:rPr lang="zh-CN" altLang="en-US" sz="2500" dirty="0" smtClean="0"/>
              <a:t>授</a:t>
            </a:r>
            <a:r>
              <a:rPr lang="en-US" altLang="zh-CN" sz="2500" dirty="0" smtClean="0"/>
              <a:t>30</a:t>
            </a:r>
            <a:r>
              <a:rPr lang="zh-CN" altLang="en-US" sz="2500" dirty="0" smtClean="0"/>
              <a:t>名，特聘</a:t>
            </a:r>
            <a:r>
              <a:rPr lang="zh-CN" altLang="en-US" sz="2500" dirty="0"/>
              <a:t>教</a:t>
            </a:r>
            <a:r>
              <a:rPr lang="zh-CN" altLang="en-US" sz="2500" dirty="0" smtClean="0"/>
              <a:t>授</a:t>
            </a:r>
            <a:r>
              <a:rPr lang="en-US" altLang="zh-CN" sz="2500" dirty="0" smtClean="0"/>
              <a:t>25</a:t>
            </a:r>
            <a:r>
              <a:rPr lang="zh-CN" altLang="en-US" sz="2500" dirty="0" smtClean="0"/>
              <a:t>名，</a:t>
            </a:r>
            <a:r>
              <a:rPr lang="zh-CN" altLang="en-US" sz="2500" dirty="0"/>
              <a:t>特</a:t>
            </a:r>
            <a:r>
              <a:rPr lang="zh-CN" altLang="en-US" sz="2500" dirty="0" smtClean="0"/>
              <a:t>别</a:t>
            </a:r>
            <a:r>
              <a:rPr lang="zh-CN" altLang="en-US" sz="2500" dirty="0"/>
              <a:t>研</a:t>
            </a:r>
            <a:r>
              <a:rPr lang="zh-CN" altLang="en-US" sz="2500" dirty="0" smtClean="0"/>
              <a:t>究员</a:t>
            </a:r>
            <a:r>
              <a:rPr lang="en-US" altLang="zh-CN" sz="2500" dirty="0" smtClean="0"/>
              <a:t>49</a:t>
            </a:r>
            <a:r>
              <a:rPr lang="zh-CN" altLang="en-US" sz="2500" dirty="0"/>
              <a:t>名</a:t>
            </a:r>
            <a:endParaRPr lang="en-US" altLang="zh-CN" sz="2500" dirty="0" smtClean="0"/>
          </a:p>
        </p:txBody>
      </p:sp>
      <p:sp>
        <p:nvSpPr>
          <p:cNvPr id="30725" name="Text Box 4"/>
          <p:cNvSpPr txBox="1">
            <a:spLocks noChangeArrowheads="1"/>
          </p:cNvSpPr>
          <p:nvPr/>
        </p:nvSpPr>
        <p:spPr bwMode="auto">
          <a:xfrm>
            <a:off x="430213" y="3954463"/>
            <a:ext cx="7813675" cy="2678112"/>
          </a:xfrm>
          <a:prstGeom prst="rect">
            <a:avLst/>
          </a:prstGeom>
          <a:noFill/>
          <a:ln w="9525">
            <a:noFill/>
            <a:miter lim="800000"/>
            <a:headEnd/>
            <a:tailEnd/>
          </a:ln>
        </p:spPr>
        <p:txBody>
          <a:bodyPr tIns="54000" anchorCtr="1">
            <a:spAutoFit/>
          </a:bodyPr>
          <a:lstStyle/>
          <a:p>
            <a:pPr marL="342900" indent="-342900">
              <a:lnSpc>
                <a:spcPct val="130000"/>
              </a:lnSpc>
              <a:spcBef>
                <a:spcPts val="600"/>
              </a:spcBef>
              <a:buFont typeface="Wingdings" pitchFamily="2" charset="2"/>
              <a:buChar char="ü"/>
            </a:pPr>
            <a:r>
              <a:rPr lang="zh-CN" altLang="en-US" sz="2500"/>
              <a:t>积极推进专职科研队伍建设，率先在产业技术研究院试行专职研究队伍</a:t>
            </a:r>
            <a:r>
              <a:rPr lang="en-US" altLang="zh-CN" sz="2500"/>
              <a:t>“</a:t>
            </a:r>
            <a:r>
              <a:rPr lang="zh-CN" altLang="en-US" sz="2500"/>
              <a:t>团队项目</a:t>
            </a:r>
            <a:r>
              <a:rPr lang="en-US" altLang="zh-CN" sz="2500"/>
              <a:t>”</a:t>
            </a:r>
          </a:p>
          <a:p>
            <a:pPr marL="342900" indent="-342900">
              <a:lnSpc>
                <a:spcPct val="130000"/>
              </a:lnSpc>
              <a:spcBef>
                <a:spcPts val="600"/>
              </a:spcBef>
              <a:buFont typeface="Wingdings" pitchFamily="2" charset="2"/>
              <a:buChar char="ü"/>
            </a:pPr>
            <a:r>
              <a:rPr lang="zh-CN" altLang="en-US" sz="2500"/>
              <a:t>高度重视青年教师队伍建设，大力实施</a:t>
            </a:r>
            <a:r>
              <a:rPr lang="en-US" altLang="zh-CN" sz="2500"/>
              <a:t>“</a:t>
            </a:r>
            <a:r>
              <a:rPr lang="zh-CN" altLang="en-US" sz="2500"/>
              <a:t>四大计划</a:t>
            </a:r>
            <a:r>
              <a:rPr lang="en-US" altLang="zh-CN" sz="2500"/>
              <a:t>”（</a:t>
            </a:r>
            <a:r>
              <a:rPr lang="zh-CN" altLang="en-US" sz="2500"/>
              <a:t>新进青年教师启动计划、特别研究员支持计划、晨星学者奖励计划、海外博士后科研启动计划）</a:t>
            </a:r>
            <a:endParaRPr lang="en-US" altLang="zh-CN" sz="250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69" name="TextBox 1"/>
          <p:cNvSpPr txBox="1">
            <a:spLocks noChangeArrowheads="1"/>
          </p:cNvSpPr>
          <p:nvPr/>
        </p:nvSpPr>
        <p:spPr bwMode="auto">
          <a:xfrm>
            <a:off x="3865563" y="908050"/>
            <a:ext cx="1443037" cy="387350"/>
          </a:xfrm>
          <a:prstGeom prst="rect">
            <a:avLst/>
          </a:prstGeom>
          <a:noFill/>
          <a:ln w="9525">
            <a:noFill/>
            <a:miter lim="800000"/>
            <a:headEnd/>
            <a:tailEnd/>
          </a:ln>
        </p:spPr>
        <p:txBody>
          <a:bodyPr wrap="none" lIns="0" tIns="0" rIns="0" bIns="40078">
            <a:spAutoFit/>
          </a:bodyPr>
          <a:lstStyle/>
          <a:p>
            <a:pPr>
              <a:lnSpc>
                <a:spcPts val="2713"/>
              </a:lnSpc>
            </a:pPr>
            <a:r>
              <a:rPr lang="en-US" altLang="zh-CN" sz="2800">
                <a:solidFill>
                  <a:srgbClr val="A50021"/>
                </a:solidFill>
                <a:latin typeface="黑体" pitchFamily="2" charset="-122"/>
              </a:rPr>
              <a:t>协同创新</a:t>
            </a:r>
          </a:p>
        </p:txBody>
      </p:sp>
      <p:grpSp>
        <p:nvGrpSpPr>
          <p:cNvPr id="32770" name="Group 14"/>
          <p:cNvGrpSpPr>
            <a:grpSpLocks/>
          </p:cNvGrpSpPr>
          <p:nvPr/>
        </p:nvGrpSpPr>
        <p:grpSpPr bwMode="auto">
          <a:xfrm>
            <a:off x="650875" y="1395413"/>
            <a:ext cx="7842250" cy="5346700"/>
            <a:chOff x="651592" y="1198206"/>
            <a:chExt cx="7840816" cy="5345841"/>
          </a:xfrm>
        </p:grpSpPr>
        <p:pic>
          <p:nvPicPr>
            <p:cNvPr id="32772" name="Picture 3"/>
            <p:cNvPicPr>
              <a:picLocks noChangeAspect="1" noChangeArrowheads="1"/>
            </p:cNvPicPr>
            <p:nvPr/>
          </p:nvPicPr>
          <p:blipFill>
            <a:blip r:embed="rId2"/>
            <a:srcRect/>
            <a:stretch>
              <a:fillRect/>
            </a:stretch>
          </p:blipFill>
          <p:spPr bwMode="auto">
            <a:xfrm>
              <a:off x="651592" y="1198206"/>
              <a:ext cx="4387382" cy="2638357"/>
            </a:xfrm>
            <a:prstGeom prst="rect">
              <a:avLst/>
            </a:prstGeom>
            <a:noFill/>
            <a:ln w="9525">
              <a:noFill/>
              <a:miter lim="800000"/>
              <a:headEnd/>
              <a:tailEnd/>
            </a:ln>
          </p:spPr>
        </p:pic>
        <p:pic>
          <p:nvPicPr>
            <p:cNvPr id="32773" name="Picture 3"/>
            <p:cNvPicPr>
              <a:picLocks noChangeAspect="1" noChangeArrowheads="1"/>
            </p:cNvPicPr>
            <p:nvPr/>
          </p:nvPicPr>
          <p:blipFill>
            <a:blip r:embed="rId3"/>
            <a:srcRect/>
            <a:stretch>
              <a:fillRect/>
            </a:stretch>
          </p:blipFill>
          <p:spPr bwMode="auto">
            <a:xfrm>
              <a:off x="771050" y="4297411"/>
              <a:ext cx="249777" cy="264988"/>
            </a:xfrm>
            <a:prstGeom prst="rect">
              <a:avLst/>
            </a:prstGeom>
            <a:noFill/>
            <a:ln w="9525">
              <a:noFill/>
              <a:miter lim="800000"/>
              <a:headEnd/>
              <a:tailEnd/>
            </a:ln>
          </p:spPr>
        </p:pic>
        <p:pic>
          <p:nvPicPr>
            <p:cNvPr id="32774" name="Picture 3"/>
            <p:cNvPicPr>
              <a:picLocks noChangeAspect="1" noChangeArrowheads="1"/>
            </p:cNvPicPr>
            <p:nvPr/>
          </p:nvPicPr>
          <p:blipFill>
            <a:blip r:embed="rId4"/>
            <a:srcRect/>
            <a:stretch>
              <a:fillRect/>
            </a:stretch>
          </p:blipFill>
          <p:spPr bwMode="auto">
            <a:xfrm>
              <a:off x="771050" y="5230629"/>
              <a:ext cx="249777" cy="264988"/>
            </a:xfrm>
            <a:prstGeom prst="rect">
              <a:avLst/>
            </a:prstGeom>
            <a:noFill/>
            <a:ln w="9525">
              <a:noFill/>
              <a:miter lim="800000"/>
              <a:headEnd/>
              <a:tailEnd/>
            </a:ln>
          </p:spPr>
        </p:pic>
        <p:pic>
          <p:nvPicPr>
            <p:cNvPr id="32775" name="Picture 3"/>
            <p:cNvPicPr>
              <a:picLocks noChangeAspect="1" noChangeArrowheads="1"/>
            </p:cNvPicPr>
            <p:nvPr/>
          </p:nvPicPr>
          <p:blipFill>
            <a:blip r:embed="rId5"/>
            <a:srcRect/>
            <a:stretch>
              <a:fillRect/>
            </a:stretch>
          </p:blipFill>
          <p:spPr bwMode="auto">
            <a:xfrm>
              <a:off x="771050" y="5726041"/>
              <a:ext cx="249777" cy="264988"/>
            </a:xfrm>
            <a:prstGeom prst="rect">
              <a:avLst/>
            </a:prstGeom>
            <a:noFill/>
            <a:ln w="9525">
              <a:noFill/>
              <a:miter lim="800000"/>
              <a:headEnd/>
              <a:tailEnd/>
            </a:ln>
          </p:spPr>
        </p:pic>
        <p:pic>
          <p:nvPicPr>
            <p:cNvPr id="32776" name="Picture 3"/>
            <p:cNvPicPr>
              <a:picLocks noChangeAspect="1" noChangeArrowheads="1"/>
            </p:cNvPicPr>
            <p:nvPr/>
          </p:nvPicPr>
          <p:blipFill>
            <a:blip r:embed="rId6"/>
            <a:srcRect/>
            <a:stretch>
              <a:fillRect/>
            </a:stretch>
          </p:blipFill>
          <p:spPr bwMode="auto">
            <a:xfrm>
              <a:off x="4778337" y="3917211"/>
              <a:ext cx="3714071" cy="2626836"/>
            </a:xfrm>
            <a:prstGeom prst="rect">
              <a:avLst/>
            </a:prstGeom>
            <a:noFill/>
            <a:ln w="9525">
              <a:noFill/>
              <a:miter lim="800000"/>
              <a:headEnd/>
              <a:tailEnd/>
            </a:ln>
          </p:spPr>
        </p:pic>
        <p:sp>
          <p:nvSpPr>
            <p:cNvPr id="32777" name="TextBox 1"/>
            <p:cNvSpPr txBox="1">
              <a:spLocks noChangeArrowheads="1"/>
            </p:cNvSpPr>
            <p:nvPr/>
          </p:nvSpPr>
          <p:spPr bwMode="auto">
            <a:xfrm>
              <a:off x="5256171" y="1451672"/>
              <a:ext cx="2899833" cy="348246"/>
            </a:xfrm>
            <a:prstGeom prst="rect">
              <a:avLst/>
            </a:prstGeom>
            <a:noFill/>
            <a:ln w="9525">
              <a:noFill/>
              <a:miter lim="800000"/>
              <a:headEnd/>
              <a:tailEnd/>
            </a:ln>
          </p:spPr>
          <p:txBody>
            <a:bodyPr wrap="none" lIns="0" tIns="0" rIns="0" bIns="40078">
              <a:spAutoFit/>
            </a:bodyPr>
            <a:lstStyle/>
            <a:p>
              <a:pPr>
                <a:lnSpc>
                  <a:spcPts val="2363"/>
                </a:lnSpc>
              </a:pPr>
              <a:r>
                <a:rPr lang="en-US" altLang="zh-CN" sz="2500">
                  <a:solidFill>
                    <a:srgbClr val="A50021"/>
                  </a:solidFill>
                  <a:latin typeface="黑体" pitchFamily="2" charset="-122"/>
                </a:rPr>
                <a:t>激光聚变科学与应用</a:t>
              </a:r>
            </a:p>
          </p:txBody>
        </p:sp>
        <p:sp>
          <p:nvSpPr>
            <p:cNvPr id="32778" name="TextBox 1"/>
            <p:cNvSpPr txBox="1">
              <a:spLocks noChangeArrowheads="1"/>
            </p:cNvSpPr>
            <p:nvPr/>
          </p:nvSpPr>
          <p:spPr bwMode="auto">
            <a:xfrm>
              <a:off x="5972922" y="1831872"/>
              <a:ext cx="1394613" cy="258478"/>
            </a:xfrm>
            <a:prstGeom prst="rect">
              <a:avLst/>
            </a:prstGeom>
            <a:noFill/>
            <a:ln w="9525">
              <a:noFill/>
              <a:miter lim="800000"/>
              <a:headEnd/>
              <a:tailEnd/>
            </a:ln>
          </p:spPr>
          <p:txBody>
            <a:bodyPr wrap="none" lIns="0" tIns="0" rIns="0" bIns="40078">
              <a:spAutoFit/>
            </a:bodyPr>
            <a:lstStyle/>
            <a:p>
              <a:pPr>
                <a:lnSpc>
                  <a:spcPts val="1663"/>
                </a:lnSpc>
              </a:pPr>
              <a:r>
                <a:rPr lang="en-US" altLang="zh-CN" sz="1800">
                  <a:solidFill>
                    <a:srgbClr val="133985"/>
                  </a:solidFill>
                  <a:latin typeface="黑体" pitchFamily="2" charset="-122"/>
                </a:rPr>
                <a:t>协同创新中心</a:t>
              </a:r>
            </a:p>
          </p:txBody>
        </p:sp>
        <p:sp>
          <p:nvSpPr>
            <p:cNvPr id="32779" name="TextBox 1"/>
            <p:cNvSpPr txBox="1">
              <a:spLocks noChangeArrowheads="1"/>
            </p:cNvSpPr>
            <p:nvPr/>
          </p:nvSpPr>
          <p:spPr bwMode="auto">
            <a:xfrm>
              <a:off x="5723145" y="2983993"/>
              <a:ext cx="1933222" cy="348246"/>
            </a:xfrm>
            <a:prstGeom prst="rect">
              <a:avLst/>
            </a:prstGeom>
            <a:noFill/>
            <a:ln w="9525">
              <a:noFill/>
              <a:miter lim="800000"/>
              <a:headEnd/>
              <a:tailEnd/>
            </a:ln>
          </p:spPr>
          <p:txBody>
            <a:bodyPr wrap="none" lIns="0" tIns="0" rIns="0" bIns="40078">
              <a:spAutoFit/>
            </a:bodyPr>
            <a:lstStyle/>
            <a:p>
              <a:pPr>
                <a:lnSpc>
                  <a:spcPts val="2363"/>
                </a:lnSpc>
              </a:pPr>
              <a:r>
                <a:rPr lang="en-US" altLang="zh-CN" sz="2500">
                  <a:solidFill>
                    <a:srgbClr val="A50021"/>
                  </a:solidFill>
                  <a:latin typeface="黑体" pitchFamily="2" charset="-122"/>
                </a:rPr>
                <a:t>未来媒体网络</a:t>
              </a:r>
            </a:p>
          </p:txBody>
        </p:sp>
        <p:sp>
          <p:nvSpPr>
            <p:cNvPr id="32780" name="TextBox 1"/>
            <p:cNvSpPr txBox="1">
              <a:spLocks noChangeArrowheads="1"/>
            </p:cNvSpPr>
            <p:nvPr/>
          </p:nvSpPr>
          <p:spPr bwMode="auto">
            <a:xfrm>
              <a:off x="5983781" y="3352672"/>
              <a:ext cx="1394613" cy="258478"/>
            </a:xfrm>
            <a:prstGeom prst="rect">
              <a:avLst/>
            </a:prstGeom>
            <a:noFill/>
            <a:ln w="9525">
              <a:noFill/>
              <a:miter lim="800000"/>
              <a:headEnd/>
              <a:tailEnd/>
            </a:ln>
          </p:spPr>
          <p:txBody>
            <a:bodyPr wrap="none" lIns="0" tIns="0" rIns="0" bIns="40078">
              <a:spAutoFit/>
            </a:bodyPr>
            <a:lstStyle/>
            <a:p>
              <a:pPr>
                <a:lnSpc>
                  <a:spcPts val="1663"/>
                </a:lnSpc>
              </a:pPr>
              <a:r>
                <a:rPr lang="en-US" altLang="zh-CN" sz="1800">
                  <a:solidFill>
                    <a:srgbClr val="133985"/>
                  </a:solidFill>
                  <a:latin typeface="黑体" pitchFamily="2" charset="-122"/>
                </a:rPr>
                <a:t>协同创新中心</a:t>
              </a:r>
            </a:p>
          </p:txBody>
        </p:sp>
        <p:sp>
          <p:nvSpPr>
            <p:cNvPr id="32781" name="TextBox 1"/>
            <p:cNvSpPr txBox="1">
              <a:spLocks noChangeArrowheads="1"/>
            </p:cNvSpPr>
            <p:nvPr/>
          </p:nvSpPr>
          <p:spPr bwMode="auto">
            <a:xfrm>
              <a:off x="1079612" y="4355017"/>
              <a:ext cx="3638368" cy="1720416"/>
            </a:xfrm>
            <a:prstGeom prst="rect">
              <a:avLst/>
            </a:prstGeom>
            <a:noFill/>
            <a:ln w="9525">
              <a:noFill/>
              <a:miter lim="800000"/>
              <a:headEnd/>
              <a:tailEnd/>
            </a:ln>
          </p:spPr>
          <p:txBody>
            <a:bodyPr wrap="none" lIns="0" tIns="0" rIns="0" bIns="40078">
              <a:spAutoFit/>
            </a:bodyPr>
            <a:lstStyle/>
            <a:p>
              <a:pPr>
                <a:lnSpc>
                  <a:spcPts val="2188"/>
                </a:lnSpc>
              </a:pPr>
              <a:r>
                <a:rPr lang="en-US" altLang="zh-CN" sz="2100">
                  <a:solidFill>
                    <a:srgbClr val="133985"/>
                  </a:solidFill>
                  <a:latin typeface="黑体" pitchFamily="2" charset="-122"/>
                </a:rPr>
                <a:t>对接教育部“</a:t>
              </a:r>
              <a:r>
                <a:rPr lang="en-US" altLang="zh-CN" sz="2100">
                  <a:solidFill>
                    <a:srgbClr val="133985"/>
                  </a:solidFill>
                  <a:cs typeface="Times New Roman" pitchFamily="18" charset="0"/>
                </a:rPr>
                <a:t>2011</a:t>
              </a:r>
              <a:r>
                <a:rPr lang="en-US" altLang="zh-CN" sz="2100">
                  <a:solidFill>
                    <a:srgbClr val="133985"/>
                  </a:solidFill>
                  <a:latin typeface="黑体" pitchFamily="2" charset="-122"/>
                </a:rPr>
                <a:t>计划”，</a:t>
              </a:r>
              <a:r>
                <a:rPr lang="en-US" altLang="zh-CN" sz="2100">
                  <a:cs typeface="Times New Roman" pitchFamily="18" charset="0"/>
                </a:rPr>
                <a:t>  </a:t>
              </a:r>
              <a:r>
                <a:rPr lang="en-US" altLang="zh-CN" sz="2100">
                  <a:solidFill>
                    <a:srgbClr val="133985"/>
                  </a:solidFill>
                  <a:latin typeface="黑体" pitchFamily="2" charset="-122"/>
                </a:rPr>
                <a:t>学</a:t>
              </a:r>
            </a:p>
            <a:p>
              <a:pPr>
                <a:lnSpc>
                  <a:spcPts val="875"/>
                </a:lnSpc>
              </a:pPr>
              <a:endParaRPr lang="en-US" altLang="zh-CN"/>
            </a:p>
            <a:p>
              <a:pPr>
                <a:lnSpc>
                  <a:spcPts val="2363"/>
                </a:lnSpc>
              </a:pPr>
              <a:r>
                <a:rPr lang="en-US" altLang="zh-CN" sz="2100">
                  <a:solidFill>
                    <a:srgbClr val="133985"/>
                  </a:solidFill>
                  <a:latin typeface="黑体" pitchFamily="2" charset="-122"/>
                </a:rPr>
                <a:t>校</a:t>
              </a:r>
              <a:r>
                <a:rPr lang="en-US" altLang="zh-CN" sz="2100">
                  <a:solidFill>
                    <a:srgbClr val="A50021"/>
                  </a:solidFill>
                  <a:latin typeface="黑体" pitchFamily="2" charset="-122"/>
                </a:rPr>
                <a:t>组织首批</a:t>
              </a:r>
              <a:r>
                <a:rPr lang="en-US" altLang="zh-CN" sz="2100">
                  <a:solidFill>
                    <a:srgbClr val="A50021"/>
                  </a:solidFill>
                  <a:cs typeface="Times New Roman" pitchFamily="18" charset="0"/>
                </a:rPr>
                <a:t>8</a:t>
              </a:r>
              <a:r>
                <a:rPr lang="en-US" altLang="zh-CN" sz="2100">
                  <a:solidFill>
                    <a:srgbClr val="A50021"/>
                  </a:solidFill>
                  <a:latin typeface="黑体" pitchFamily="2" charset="-122"/>
                </a:rPr>
                <a:t>个协同创新中心</a:t>
              </a:r>
            </a:p>
            <a:p>
              <a:pPr>
                <a:lnSpc>
                  <a:spcPts val="875"/>
                </a:lnSpc>
              </a:pPr>
              <a:endParaRPr lang="en-US" altLang="zh-CN"/>
            </a:p>
            <a:p>
              <a:pPr>
                <a:lnSpc>
                  <a:spcPts val="2888"/>
                </a:lnSpc>
              </a:pPr>
              <a:r>
                <a:rPr lang="en-US" altLang="zh-CN" sz="2100">
                  <a:solidFill>
                    <a:srgbClr val="133985"/>
                  </a:solidFill>
                  <a:latin typeface="黑体" pitchFamily="2" charset="-122"/>
                </a:rPr>
                <a:t>目前，</a:t>
              </a:r>
              <a:r>
                <a:rPr lang="en-US" altLang="zh-CN" sz="2100">
                  <a:solidFill>
                    <a:srgbClr val="A50021"/>
                  </a:solidFill>
                  <a:latin typeface="黑体" pitchFamily="2" charset="-122"/>
                </a:rPr>
                <a:t>已完成了</a:t>
              </a:r>
              <a:r>
                <a:rPr lang="en-US" altLang="zh-CN" sz="2100">
                  <a:solidFill>
                    <a:srgbClr val="A50021"/>
                  </a:solidFill>
                  <a:cs typeface="Times New Roman" pitchFamily="18" charset="0"/>
                </a:rPr>
                <a:t>2</a:t>
              </a:r>
              <a:r>
                <a:rPr lang="en-US" altLang="zh-CN" sz="2100">
                  <a:solidFill>
                    <a:srgbClr val="A50021"/>
                  </a:solidFill>
                  <a:latin typeface="黑体" pitchFamily="2" charset="-122"/>
                </a:rPr>
                <a:t>个中心签约</a:t>
              </a:r>
            </a:p>
            <a:p>
              <a:pPr>
                <a:lnSpc>
                  <a:spcPts val="875"/>
                </a:lnSpc>
              </a:pPr>
              <a:endParaRPr lang="en-US" altLang="zh-CN"/>
            </a:p>
            <a:p>
              <a:pPr>
                <a:lnSpc>
                  <a:spcPts val="2888"/>
                </a:lnSpc>
              </a:pPr>
              <a:r>
                <a:rPr lang="en-US" altLang="zh-CN" sz="2100">
                  <a:solidFill>
                    <a:srgbClr val="133985"/>
                  </a:solidFill>
                  <a:latin typeface="黑体" pitchFamily="2" charset="-122"/>
                </a:rPr>
                <a:t>策划明年培育</a:t>
              </a:r>
              <a:r>
                <a:rPr lang="en-US" altLang="zh-CN" sz="2100">
                  <a:solidFill>
                    <a:srgbClr val="133985"/>
                  </a:solidFill>
                  <a:cs typeface="Times New Roman" pitchFamily="18" charset="0"/>
                </a:rPr>
                <a:t>4</a:t>
              </a:r>
              <a:r>
                <a:rPr lang="en-US" altLang="zh-CN" sz="2100">
                  <a:solidFill>
                    <a:srgbClr val="133985"/>
                  </a:solidFill>
                  <a:latin typeface="黑体" pitchFamily="2" charset="-122"/>
                </a:rPr>
                <a:t>个中心</a:t>
              </a:r>
            </a:p>
          </p:txBody>
        </p:sp>
      </p:grpSp>
      <p:sp>
        <p:nvSpPr>
          <p:cNvPr id="17" name="Text Box 5"/>
          <p:cNvSpPr txBox="1">
            <a:spLocks noChangeArrowheads="1"/>
          </p:cNvSpPr>
          <p:nvPr/>
        </p:nvSpPr>
        <p:spPr bwMode="black">
          <a:xfrm>
            <a:off x="0" y="77788"/>
            <a:ext cx="9144000" cy="584200"/>
          </a:xfrm>
          <a:prstGeom prst="rect">
            <a:avLst/>
          </a:prstGeom>
          <a:noFill/>
          <a:ln w="6350" algn="ctr">
            <a:noFill/>
            <a:miter lim="800000"/>
            <a:headEnd/>
            <a:tailEnd/>
          </a:ln>
        </p:spPr>
        <p:txBody>
          <a:bodyPr>
            <a:spAutoFit/>
          </a:bodyPr>
          <a:lstStyle/>
          <a:p>
            <a:pPr algn="ctr">
              <a:spcBef>
                <a:spcPct val="50000"/>
              </a:spcBef>
              <a:defRPr/>
            </a:pPr>
            <a:r>
              <a:rPr lang="zh-CN" altLang="en-US" sz="3200" dirty="0">
                <a:solidFill>
                  <a:srgbClr val="A50021"/>
                </a:solidFill>
                <a:latin typeface="+mj-ea"/>
                <a:ea typeface="+mj-ea"/>
              </a:rPr>
              <a:t>科技创新和服务社会呈现新亮点</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3793" name="Group 1058"/>
          <p:cNvGrpSpPr>
            <a:grpSpLocks/>
          </p:cNvGrpSpPr>
          <p:nvPr/>
        </p:nvGrpSpPr>
        <p:grpSpPr bwMode="auto">
          <a:xfrm>
            <a:off x="874713" y="1217613"/>
            <a:ext cx="7442200" cy="5356225"/>
            <a:chOff x="1204865" y="1674954"/>
            <a:chExt cx="6539373" cy="4873712"/>
          </a:xfrm>
        </p:grpSpPr>
        <p:sp>
          <p:nvSpPr>
            <p:cNvPr id="3" name="Freeform 3"/>
            <p:cNvSpPr/>
            <p:nvPr/>
          </p:nvSpPr>
          <p:spPr>
            <a:xfrm>
              <a:off x="1815839" y="4527823"/>
              <a:ext cx="217607" cy="720801"/>
            </a:xfrm>
            <a:custGeom>
              <a:avLst/>
              <a:gdLst>
                <a:gd name="connsiteX0" fmla="*/ 0 w 254508"/>
                <a:gd name="connsiteY0" fmla="*/ 794765 h 794766"/>
                <a:gd name="connsiteX1" fmla="*/ 0 w 254508"/>
                <a:gd name="connsiteY1" fmla="*/ 0 h 794766"/>
                <a:gd name="connsiteX2" fmla="*/ 254507 w 254508"/>
                <a:gd name="connsiteY2" fmla="*/ 0 h 794766"/>
                <a:gd name="connsiteX3" fmla="*/ 254507 w 254508"/>
                <a:gd name="connsiteY3" fmla="*/ 794765 h 794766"/>
                <a:gd name="connsiteX4" fmla="*/ 0 w 254508"/>
                <a:gd name="connsiteY4" fmla="*/ 794765 h 79476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8" h="794766">
                  <a:moveTo>
                    <a:pt x="0" y="794765"/>
                  </a:moveTo>
                  <a:lnTo>
                    <a:pt x="0" y="0"/>
                  </a:lnTo>
                  <a:lnTo>
                    <a:pt x="254507" y="0"/>
                  </a:lnTo>
                  <a:lnTo>
                    <a:pt x="254507" y="794765"/>
                  </a:lnTo>
                  <a:lnTo>
                    <a:pt x="0" y="794765"/>
                  </a:lnTo>
                </a:path>
              </a:pathLst>
            </a:custGeom>
            <a:solidFill>
              <a:srgbClr val="C0504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5" name="Freeform 3"/>
            <p:cNvSpPr/>
            <p:nvPr/>
          </p:nvSpPr>
          <p:spPr>
            <a:xfrm>
              <a:off x="2559329" y="4095921"/>
              <a:ext cx="219002" cy="1152704"/>
            </a:xfrm>
            <a:custGeom>
              <a:avLst/>
              <a:gdLst>
                <a:gd name="connsiteX0" fmla="*/ 0 w 255270"/>
                <a:gd name="connsiteY0" fmla="*/ 1270253 h 1270253"/>
                <a:gd name="connsiteX1" fmla="*/ 0 w 255270"/>
                <a:gd name="connsiteY1" fmla="*/ 0 h 1270253"/>
                <a:gd name="connsiteX2" fmla="*/ 255269 w 255270"/>
                <a:gd name="connsiteY2" fmla="*/ 0 h 1270253"/>
                <a:gd name="connsiteX3" fmla="*/ 255269 w 255270"/>
                <a:gd name="connsiteY3" fmla="*/ 1270253 h 1270253"/>
                <a:gd name="connsiteX4" fmla="*/ 0 w 255270"/>
                <a:gd name="connsiteY4" fmla="*/ 1270253 h 127025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5270" h="1270253">
                  <a:moveTo>
                    <a:pt x="0" y="1270253"/>
                  </a:moveTo>
                  <a:lnTo>
                    <a:pt x="0" y="0"/>
                  </a:lnTo>
                  <a:lnTo>
                    <a:pt x="255269" y="0"/>
                  </a:lnTo>
                  <a:lnTo>
                    <a:pt x="255269" y="1270253"/>
                  </a:lnTo>
                  <a:lnTo>
                    <a:pt x="0" y="1270253"/>
                  </a:lnTo>
                </a:path>
              </a:pathLst>
            </a:custGeom>
            <a:solidFill>
              <a:srgbClr val="C0504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6" name="Freeform 3"/>
            <p:cNvSpPr/>
            <p:nvPr/>
          </p:nvSpPr>
          <p:spPr>
            <a:xfrm>
              <a:off x="3304215" y="3785355"/>
              <a:ext cx="217607" cy="1463270"/>
            </a:xfrm>
            <a:custGeom>
              <a:avLst/>
              <a:gdLst>
                <a:gd name="connsiteX0" fmla="*/ 0 w 254508"/>
                <a:gd name="connsiteY0" fmla="*/ 1613153 h 1613153"/>
                <a:gd name="connsiteX1" fmla="*/ 0 w 254508"/>
                <a:gd name="connsiteY1" fmla="*/ 0 h 1613153"/>
                <a:gd name="connsiteX2" fmla="*/ 254507 w 254508"/>
                <a:gd name="connsiteY2" fmla="*/ 0 h 1613153"/>
                <a:gd name="connsiteX3" fmla="*/ 254507 w 254508"/>
                <a:gd name="connsiteY3" fmla="*/ 1613153 h 1613153"/>
                <a:gd name="connsiteX4" fmla="*/ 0 w 254508"/>
                <a:gd name="connsiteY4" fmla="*/ 1613153 h 161315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8" h="1613153">
                  <a:moveTo>
                    <a:pt x="0" y="1613153"/>
                  </a:moveTo>
                  <a:lnTo>
                    <a:pt x="0" y="0"/>
                  </a:lnTo>
                  <a:lnTo>
                    <a:pt x="254507" y="0"/>
                  </a:lnTo>
                  <a:lnTo>
                    <a:pt x="254507" y="1613153"/>
                  </a:lnTo>
                  <a:lnTo>
                    <a:pt x="0" y="1613153"/>
                  </a:lnTo>
                </a:path>
              </a:pathLst>
            </a:custGeom>
            <a:solidFill>
              <a:srgbClr val="C0504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7" name="Freeform 3"/>
            <p:cNvSpPr/>
            <p:nvPr/>
          </p:nvSpPr>
          <p:spPr>
            <a:xfrm>
              <a:off x="4049101" y="3635128"/>
              <a:ext cx="217607" cy="1613497"/>
            </a:xfrm>
            <a:custGeom>
              <a:avLst/>
              <a:gdLst>
                <a:gd name="connsiteX0" fmla="*/ 0 w 254508"/>
                <a:gd name="connsiteY0" fmla="*/ 1777745 h 1777746"/>
                <a:gd name="connsiteX1" fmla="*/ 0 w 254508"/>
                <a:gd name="connsiteY1" fmla="*/ 0 h 1777746"/>
                <a:gd name="connsiteX2" fmla="*/ 254508 w 254508"/>
                <a:gd name="connsiteY2" fmla="*/ 0 h 1777746"/>
                <a:gd name="connsiteX3" fmla="*/ 254508 w 254508"/>
                <a:gd name="connsiteY3" fmla="*/ 1777745 h 1777746"/>
                <a:gd name="connsiteX4" fmla="*/ 0 w 254508"/>
                <a:gd name="connsiteY4" fmla="*/ 1777745 h 177774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8" h="1777746">
                  <a:moveTo>
                    <a:pt x="0" y="1777745"/>
                  </a:moveTo>
                  <a:lnTo>
                    <a:pt x="0" y="0"/>
                  </a:lnTo>
                  <a:lnTo>
                    <a:pt x="254508" y="0"/>
                  </a:lnTo>
                  <a:lnTo>
                    <a:pt x="254508" y="1777745"/>
                  </a:lnTo>
                  <a:lnTo>
                    <a:pt x="0" y="1777745"/>
                  </a:lnTo>
                </a:path>
              </a:pathLst>
            </a:custGeom>
            <a:solidFill>
              <a:srgbClr val="C0504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8" name="Freeform 3"/>
            <p:cNvSpPr/>
            <p:nvPr/>
          </p:nvSpPr>
          <p:spPr>
            <a:xfrm>
              <a:off x="4793987" y="2892659"/>
              <a:ext cx="217607" cy="2355965"/>
            </a:xfrm>
            <a:custGeom>
              <a:avLst/>
              <a:gdLst>
                <a:gd name="connsiteX0" fmla="*/ 0 w 254508"/>
                <a:gd name="connsiteY0" fmla="*/ 2596133 h 2596134"/>
                <a:gd name="connsiteX1" fmla="*/ 0 w 254508"/>
                <a:gd name="connsiteY1" fmla="*/ 0 h 2596134"/>
                <a:gd name="connsiteX2" fmla="*/ 254507 w 254508"/>
                <a:gd name="connsiteY2" fmla="*/ 0 h 2596134"/>
                <a:gd name="connsiteX3" fmla="*/ 254507 w 254508"/>
                <a:gd name="connsiteY3" fmla="*/ 2596133 h 2596134"/>
                <a:gd name="connsiteX4" fmla="*/ 0 w 254508"/>
                <a:gd name="connsiteY4" fmla="*/ 2596133 h 259613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8" h="2596134">
                  <a:moveTo>
                    <a:pt x="0" y="2596133"/>
                  </a:moveTo>
                  <a:lnTo>
                    <a:pt x="0" y="0"/>
                  </a:lnTo>
                  <a:lnTo>
                    <a:pt x="254507" y="0"/>
                  </a:lnTo>
                  <a:lnTo>
                    <a:pt x="254507" y="2596133"/>
                  </a:lnTo>
                  <a:lnTo>
                    <a:pt x="0" y="2596133"/>
                  </a:lnTo>
                </a:path>
              </a:pathLst>
            </a:custGeom>
            <a:solidFill>
              <a:srgbClr val="C0504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9" name="Freeform 3"/>
            <p:cNvSpPr/>
            <p:nvPr/>
          </p:nvSpPr>
          <p:spPr>
            <a:xfrm>
              <a:off x="5537479" y="2460757"/>
              <a:ext cx="219002" cy="2787867"/>
            </a:xfrm>
            <a:custGeom>
              <a:avLst/>
              <a:gdLst>
                <a:gd name="connsiteX0" fmla="*/ 0 w 255270"/>
                <a:gd name="connsiteY0" fmla="*/ 3072383 h 3072384"/>
                <a:gd name="connsiteX1" fmla="*/ 0 w 255270"/>
                <a:gd name="connsiteY1" fmla="*/ 0 h 3072384"/>
                <a:gd name="connsiteX2" fmla="*/ 255270 w 255270"/>
                <a:gd name="connsiteY2" fmla="*/ 0 h 3072384"/>
                <a:gd name="connsiteX3" fmla="*/ 255270 w 255270"/>
                <a:gd name="connsiteY3" fmla="*/ 3072383 h 3072384"/>
                <a:gd name="connsiteX4" fmla="*/ 0 w 255270"/>
                <a:gd name="connsiteY4" fmla="*/ 3072383 h 307238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5270" h="3072384">
                  <a:moveTo>
                    <a:pt x="0" y="3072383"/>
                  </a:moveTo>
                  <a:lnTo>
                    <a:pt x="0" y="0"/>
                  </a:lnTo>
                  <a:lnTo>
                    <a:pt x="255270" y="0"/>
                  </a:lnTo>
                  <a:lnTo>
                    <a:pt x="255270" y="3072383"/>
                  </a:lnTo>
                  <a:lnTo>
                    <a:pt x="0" y="3072383"/>
                  </a:lnTo>
                </a:path>
              </a:pathLst>
            </a:custGeom>
            <a:solidFill>
              <a:srgbClr val="C0504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0" name="Freeform 3"/>
            <p:cNvSpPr/>
            <p:nvPr/>
          </p:nvSpPr>
          <p:spPr>
            <a:xfrm>
              <a:off x="6282365" y="2021632"/>
              <a:ext cx="217607" cy="3226992"/>
            </a:xfrm>
            <a:custGeom>
              <a:avLst/>
              <a:gdLst>
                <a:gd name="connsiteX0" fmla="*/ 0 w 254507"/>
                <a:gd name="connsiteY0" fmla="*/ 3556253 h 3556253"/>
                <a:gd name="connsiteX1" fmla="*/ 0 w 254507"/>
                <a:gd name="connsiteY1" fmla="*/ 0 h 3556253"/>
                <a:gd name="connsiteX2" fmla="*/ 254507 w 254507"/>
                <a:gd name="connsiteY2" fmla="*/ 0 h 3556253"/>
                <a:gd name="connsiteX3" fmla="*/ 254507 w 254507"/>
                <a:gd name="connsiteY3" fmla="*/ 3556253 h 3556253"/>
                <a:gd name="connsiteX4" fmla="*/ 0 w 254507"/>
                <a:gd name="connsiteY4" fmla="*/ 3556253 h 355625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7" h="3556253">
                  <a:moveTo>
                    <a:pt x="0" y="3556253"/>
                  </a:moveTo>
                  <a:lnTo>
                    <a:pt x="0" y="0"/>
                  </a:lnTo>
                  <a:lnTo>
                    <a:pt x="254507" y="0"/>
                  </a:lnTo>
                  <a:lnTo>
                    <a:pt x="254507" y="3556253"/>
                  </a:lnTo>
                  <a:lnTo>
                    <a:pt x="0" y="3556253"/>
                  </a:lnTo>
                </a:path>
              </a:pathLst>
            </a:custGeom>
            <a:solidFill>
              <a:srgbClr val="C0504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1" name="Freeform 3"/>
            <p:cNvSpPr/>
            <p:nvPr/>
          </p:nvSpPr>
          <p:spPr>
            <a:xfrm>
              <a:off x="2033446" y="4979949"/>
              <a:ext cx="217607" cy="268675"/>
            </a:xfrm>
            <a:custGeom>
              <a:avLst/>
              <a:gdLst>
                <a:gd name="connsiteX0" fmla="*/ 0 w 254508"/>
                <a:gd name="connsiteY0" fmla="*/ 294894 h 294894"/>
                <a:gd name="connsiteX1" fmla="*/ 0 w 254508"/>
                <a:gd name="connsiteY1" fmla="*/ 0 h 294894"/>
                <a:gd name="connsiteX2" fmla="*/ 254508 w 254508"/>
                <a:gd name="connsiteY2" fmla="*/ 0 h 294894"/>
                <a:gd name="connsiteX3" fmla="*/ 254508 w 254508"/>
                <a:gd name="connsiteY3" fmla="*/ 294894 h 294894"/>
                <a:gd name="connsiteX4" fmla="*/ 0 w 254508"/>
                <a:gd name="connsiteY4" fmla="*/ 294894 h 29489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8" h="294894">
                  <a:moveTo>
                    <a:pt x="0" y="294894"/>
                  </a:moveTo>
                  <a:lnTo>
                    <a:pt x="0" y="0"/>
                  </a:lnTo>
                  <a:lnTo>
                    <a:pt x="254508" y="0"/>
                  </a:lnTo>
                  <a:lnTo>
                    <a:pt x="254508" y="294894"/>
                  </a:lnTo>
                  <a:lnTo>
                    <a:pt x="0" y="294894"/>
                  </a:lnTo>
                </a:path>
              </a:pathLst>
            </a:custGeom>
            <a:solidFill>
              <a:srgbClr val="9BBB59">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2" name="Freeform 3"/>
            <p:cNvSpPr/>
            <p:nvPr/>
          </p:nvSpPr>
          <p:spPr>
            <a:xfrm>
              <a:off x="2778332" y="4927947"/>
              <a:ext cx="217607" cy="320677"/>
            </a:xfrm>
            <a:custGeom>
              <a:avLst/>
              <a:gdLst>
                <a:gd name="connsiteX0" fmla="*/ 0 w 254508"/>
                <a:gd name="connsiteY0" fmla="*/ 353567 h 353567"/>
                <a:gd name="connsiteX1" fmla="*/ 0 w 254508"/>
                <a:gd name="connsiteY1" fmla="*/ 0 h 353567"/>
                <a:gd name="connsiteX2" fmla="*/ 254508 w 254508"/>
                <a:gd name="connsiteY2" fmla="*/ 0 h 353567"/>
                <a:gd name="connsiteX3" fmla="*/ 254508 w 254508"/>
                <a:gd name="connsiteY3" fmla="*/ 353567 h 353567"/>
                <a:gd name="connsiteX4" fmla="*/ 0 w 254508"/>
                <a:gd name="connsiteY4" fmla="*/ 353567 h 35356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8" h="353567">
                  <a:moveTo>
                    <a:pt x="0" y="353567"/>
                  </a:moveTo>
                  <a:lnTo>
                    <a:pt x="0" y="0"/>
                  </a:lnTo>
                  <a:lnTo>
                    <a:pt x="254508" y="0"/>
                  </a:lnTo>
                  <a:lnTo>
                    <a:pt x="254508" y="353567"/>
                  </a:lnTo>
                  <a:lnTo>
                    <a:pt x="0" y="353567"/>
                  </a:lnTo>
                </a:path>
              </a:pathLst>
            </a:custGeom>
            <a:solidFill>
              <a:srgbClr val="9BBB59">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3" name="Freeform 3"/>
            <p:cNvSpPr/>
            <p:nvPr/>
          </p:nvSpPr>
          <p:spPr>
            <a:xfrm>
              <a:off x="3521822" y="4787831"/>
              <a:ext cx="217607" cy="460793"/>
            </a:xfrm>
            <a:custGeom>
              <a:avLst/>
              <a:gdLst>
                <a:gd name="connsiteX0" fmla="*/ 0 w 254508"/>
                <a:gd name="connsiteY0" fmla="*/ 507491 h 507491"/>
                <a:gd name="connsiteX1" fmla="*/ 0 w 254508"/>
                <a:gd name="connsiteY1" fmla="*/ 0 h 507491"/>
                <a:gd name="connsiteX2" fmla="*/ 254508 w 254508"/>
                <a:gd name="connsiteY2" fmla="*/ 0 h 507491"/>
                <a:gd name="connsiteX3" fmla="*/ 254508 w 254508"/>
                <a:gd name="connsiteY3" fmla="*/ 507491 h 507491"/>
                <a:gd name="connsiteX4" fmla="*/ 0 w 254508"/>
                <a:gd name="connsiteY4" fmla="*/ 507491 h 507491"/>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8" h="507491">
                  <a:moveTo>
                    <a:pt x="0" y="507491"/>
                  </a:moveTo>
                  <a:lnTo>
                    <a:pt x="0" y="0"/>
                  </a:lnTo>
                  <a:lnTo>
                    <a:pt x="254508" y="0"/>
                  </a:lnTo>
                  <a:lnTo>
                    <a:pt x="254508" y="507491"/>
                  </a:lnTo>
                  <a:lnTo>
                    <a:pt x="0" y="507491"/>
                  </a:lnTo>
                </a:path>
              </a:pathLst>
            </a:custGeom>
            <a:solidFill>
              <a:srgbClr val="9BBB59">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4" name="Freeform 3"/>
            <p:cNvSpPr/>
            <p:nvPr/>
          </p:nvSpPr>
          <p:spPr>
            <a:xfrm>
              <a:off x="4266708" y="4644827"/>
              <a:ext cx="217607" cy="603797"/>
            </a:xfrm>
            <a:custGeom>
              <a:avLst/>
              <a:gdLst>
                <a:gd name="connsiteX0" fmla="*/ 0 w 254508"/>
                <a:gd name="connsiteY0" fmla="*/ 664463 h 664464"/>
                <a:gd name="connsiteX1" fmla="*/ 0 w 254508"/>
                <a:gd name="connsiteY1" fmla="*/ 0 h 664464"/>
                <a:gd name="connsiteX2" fmla="*/ 254508 w 254508"/>
                <a:gd name="connsiteY2" fmla="*/ 0 h 664464"/>
                <a:gd name="connsiteX3" fmla="*/ 254508 w 254508"/>
                <a:gd name="connsiteY3" fmla="*/ 664463 h 664464"/>
                <a:gd name="connsiteX4" fmla="*/ 0 w 254508"/>
                <a:gd name="connsiteY4" fmla="*/ 664463 h 66446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8" h="664464">
                  <a:moveTo>
                    <a:pt x="0" y="664463"/>
                  </a:moveTo>
                  <a:lnTo>
                    <a:pt x="0" y="0"/>
                  </a:lnTo>
                  <a:lnTo>
                    <a:pt x="254508" y="0"/>
                  </a:lnTo>
                  <a:lnTo>
                    <a:pt x="254508" y="664463"/>
                  </a:lnTo>
                  <a:lnTo>
                    <a:pt x="0" y="664463"/>
                  </a:lnTo>
                </a:path>
              </a:pathLst>
            </a:custGeom>
            <a:solidFill>
              <a:srgbClr val="9BBB59">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5" name="Freeform 3"/>
            <p:cNvSpPr/>
            <p:nvPr/>
          </p:nvSpPr>
          <p:spPr>
            <a:xfrm>
              <a:off x="5011594" y="4467154"/>
              <a:ext cx="217607" cy="781470"/>
            </a:xfrm>
            <a:custGeom>
              <a:avLst/>
              <a:gdLst>
                <a:gd name="connsiteX0" fmla="*/ 0 w 254508"/>
                <a:gd name="connsiteY0" fmla="*/ 861059 h 861060"/>
                <a:gd name="connsiteX1" fmla="*/ 0 w 254508"/>
                <a:gd name="connsiteY1" fmla="*/ 0 h 861060"/>
                <a:gd name="connsiteX2" fmla="*/ 254508 w 254508"/>
                <a:gd name="connsiteY2" fmla="*/ 0 h 861060"/>
                <a:gd name="connsiteX3" fmla="*/ 254508 w 254508"/>
                <a:gd name="connsiteY3" fmla="*/ 861059 h 861060"/>
                <a:gd name="connsiteX4" fmla="*/ 0 w 254508"/>
                <a:gd name="connsiteY4" fmla="*/ 861059 h 86106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8" h="861060">
                  <a:moveTo>
                    <a:pt x="0" y="861059"/>
                  </a:moveTo>
                  <a:lnTo>
                    <a:pt x="0" y="0"/>
                  </a:lnTo>
                  <a:lnTo>
                    <a:pt x="254508" y="0"/>
                  </a:lnTo>
                  <a:lnTo>
                    <a:pt x="254508" y="861059"/>
                  </a:lnTo>
                  <a:lnTo>
                    <a:pt x="0" y="861059"/>
                  </a:lnTo>
                </a:path>
              </a:pathLst>
            </a:custGeom>
            <a:solidFill>
              <a:srgbClr val="9BBB59">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6" name="Freeform 3"/>
            <p:cNvSpPr/>
            <p:nvPr/>
          </p:nvSpPr>
          <p:spPr>
            <a:xfrm>
              <a:off x="5756480" y="4309705"/>
              <a:ext cx="217607" cy="938919"/>
            </a:xfrm>
            <a:custGeom>
              <a:avLst/>
              <a:gdLst>
                <a:gd name="connsiteX0" fmla="*/ 0 w 254507"/>
                <a:gd name="connsiteY0" fmla="*/ 1034795 h 1034796"/>
                <a:gd name="connsiteX1" fmla="*/ 0 w 254507"/>
                <a:gd name="connsiteY1" fmla="*/ 0 h 1034796"/>
                <a:gd name="connsiteX2" fmla="*/ 254507 w 254507"/>
                <a:gd name="connsiteY2" fmla="*/ 0 h 1034796"/>
                <a:gd name="connsiteX3" fmla="*/ 254507 w 254507"/>
                <a:gd name="connsiteY3" fmla="*/ 1034795 h 1034796"/>
                <a:gd name="connsiteX4" fmla="*/ 0 w 254507"/>
                <a:gd name="connsiteY4" fmla="*/ 1034795 h 103479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7" h="1034796">
                  <a:moveTo>
                    <a:pt x="0" y="1034795"/>
                  </a:moveTo>
                  <a:lnTo>
                    <a:pt x="0" y="0"/>
                  </a:lnTo>
                  <a:lnTo>
                    <a:pt x="254507" y="0"/>
                  </a:lnTo>
                  <a:lnTo>
                    <a:pt x="254507" y="1034795"/>
                  </a:lnTo>
                  <a:lnTo>
                    <a:pt x="0" y="1034795"/>
                  </a:lnTo>
                </a:path>
              </a:pathLst>
            </a:custGeom>
            <a:solidFill>
              <a:srgbClr val="9BBB59">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7" name="Freeform 3"/>
            <p:cNvSpPr/>
            <p:nvPr/>
          </p:nvSpPr>
          <p:spPr>
            <a:xfrm>
              <a:off x="6499972" y="4091587"/>
              <a:ext cx="217607" cy="1157038"/>
            </a:xfrm>
            <a:custGeom>
              <a:avLst/>
              <a:gdLst>
                <a:gd name="connsiteX0" fmla="*/ 0 w 254507"/>
                <a:gd name="connsiteY0" fmla="*/ 1274825 h 1274826"/>
                <a:gd name="connsiteX1" fmla="*/ 0 w 254507"/>
                <a:gd name="connsiteY1" fmla="*/ 0 h 1274826"/>
                <a:gd name="connsiteX2" fmla="*/ 254507 w 254507"/>
                <a:gd name="connsiteY2" fmla="*/ 0 h 1274826"/>
                <a:gd name="connsiteX3" fmla="*/ 254507 w 254507"/>
                <a:gd name="connsiteY3" fmla="*/ 1274825 h 1274826"/>
                <a:gd name="connsiteX4" fmla="*/ 0 w 254507"/>
                <a:gd name="connsiteY4" fmla="*/ 1274825 h 127482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7" h="1274826">
                  <a:moveTo>
                    <a:pt x="0" y="1274825"/>
                  </a:moveTo>
                  <a:lnTo>
                    <a:pt x="0" y="0"/>
                  </a:lnTo>
                  <a:lnTo>
                    <a:pt x="254507" y="0"/>
                  </a:lnTo>
                  <a:lnTo>
                    <a:pt x="254507" y="1274825"/>
                  </a:lnTo>
                  <a:lnTo>
                    <a:pt x="0" y="1274825"/>
                  </a:lnTo>
                </a:path>
              </a:pathLst>
            </a:custGeom>
            <a:solidFill>
              <a:srgbClr val="9BBB59">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8" name="Freeform 3"/>
            <p:cNvSpPr/>
            <p:nvPr/>
          </p:nvSpPr>
          <p:spPr>
            <a:xfrm>
              <a:off x="2251053" y="4527823"/>
              <a:ext cx="217607" cy="720801"/>
            </a:xfrm>
            <a:custGeom>
              <a:avLst/>
              <a:gdLst>
                <a:gd name="connsiteX0" fmla="*/ 0 w 254507"/>
                <a:gd name="connsiteY0" fmla="*/ 794765 h 794766"/>
                <a:gd name="connsiteX1" fmla="*/ 0 w 254507"/>
                <a:gd name="connsiteY1" fmla="*/ 0 h 794766"/>
                <a:gd name="connsiteX2" fmla="*/ 254507 w 254507"/>
                <a:gd name="connsiteY2" fmla="*/ 0 h 794766"/>
                <a:gd name="connsiteX3" fmla="*/ 254507 w 254507"/>
                <a:gd name="connsiteY3" fmla="*/ 794765 h 794766"/>
                <a:gd name="connsiteX4" fmla="*/ 0 w 254507"/>
                <a:gd name="connsiteY4" fmla="*/ 794765 h 79476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7" h="794766">
                  <a:moveTo>
                    <a:pt x="0" y="794765"/>
                  </a:moveTo>
                  <a:lnTo>
                    <a:pt x="0" y="0"/>
                  </a:lnTo>
                  <a:lnTo>
                    <a:pt x="254507" y="0"/>
                  </a:lnTo>
                  <a:lnTo>
                    <a:pt x="254507" y="794765"/>
                  </a:lnTo>
                  <a:lnTo>
                    <a:pt x="0" y="794765"/>
                  </a:lnTo>
                </a:path>
              </a:pathLst>
            </a:custGeom>
            <a:solidFill>
              <a:srgbClr val="8064A2">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9" name="Freeform 3"/>
            <p:cNvSpPr/>
            <p:nvPr/>
          </p:nvSpPr>
          <p:spPr>
            <a:xfrm>
              <a:off x="2995939" y="4574047"/>
              <a:ext cx="217607" cy="674578"/>
            </a:xfrm>
            <a:custGeom>
              <a:avLst/>
              <a:gdLst>
                <a:gd name="connsiteX0" fmla="*/ 0 w 254508"/>
                <a:gd name="connsiteY0" fmla="*/ 742950 h 742950"/>
                <a:gd name="connsiteX1" fmla="*/ 0 w 254508"/>
                <a:gd name="connsiteY1" fmla="*/ 0 h 742950"/>
                <a:gd name="connsiteX2" fmla="*/ 254508 w 254508"/>
                <a:gd name="connsiteY2" fmla="*/ 0 h 742950"/>
                <a:gd name="connsiteX3" fmla="*/ 254508 w 254508"/>
                <a:gd name="connsiteY3" fmla="*/ 742950 h 742950"/>
                <a:gd name="connsiteX4" fmla="*/ 0 w 254508"/>
                <a:gd name="connsiteY4" fmla="*/ 742950 h 74295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8" h="742950">
                  <a:moveTo>
                    <a:pt x="0" y="742950"/>
                  </a:moveTo>
                  <a:lnTo>
                    <a:pt x="0" y="0"/>
                  </a:lnTo>
                  <a:lnTo>
                    <a:pt x="254508" y="0"/>
                  </a:lnTo>
                  <a:lnTo>
                    <a:pt x="254508" y="742950"/>
                  </a:lnTo>
                  <a:lnTo>
                    <a:pt x="0" y="742950"/>
                  </a:lnTo>
                </a:path>
              </a:pathLst>
            </a:custGeom>
            <a:solidFill>
              <a:srgbClr val="8064A2">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20" name="Freeform 3"/>
            <p:cNvSpPr/>
            <p:nvPr/>
          </p:nvSpPr>
          <p:spPr>
            <a:xfrm>
              <a:off x="3739430" y="4420931"/>
              <a:ext cx="217607" cy="827694"/>
            </a:xfrm>
            <a:custGeom>
              <a:avLst/>
              <a:gdLst>
                <a:gd name="connsiteX0" fmla="*/ 0 w 255270"/>
                <a:gd name="connsiteY0" fmla="*/ 912113 h 912114"/>
                <a:gd name="connsiteX1" fmla="*/ 0 w 255270"/>
                <a:gd name="connsiteY1" fmla="*/ 0 h 912114"/>
                <a:gd name="connsiteX2" fmla="*/ 255270 w 255270"/>
                <a:gd name="connsiteY2" fmla="*/ 0 h 912114"/>
                <a:gd name="connsiteX3" fmla="*/ 255270 w 255270"/>
                <a:gd name="connsiteY3" fmla="*/ 912113 h 912114"/>
                <a:gd name="connsiteX4" fmla="*/ 0 w 255270"/>
                <a:gd name="connsiteY4" fmla="*/ 912113 h 91211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5270" h="912114">
                  <a:moveTo>
                    <a:pt x="0" y="912113"/>
                  </a:moveTo>
                  <a:lnTo>
                    <a:pt x="0" y="0"/>
                  </a:lnTo>
                  <a:lnTo>
                    <a:pt x="255270" y="0"/>
                  </a:lnTo>
                  <a:lnTo>
                    <a:pt x="255270" y="912113"/>
                  </a:lnTo>
                  <a:lnTo>
                    <a:pt x="0" y="912113"/>
                  </a:lnTo>
                </a:path>
              </a:pathLst>
            </a:custGeom>
            <a:solidFill>
              <a:srgbClr val="8064A2">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21" name="Freeform 3"/>
            <p:cNvSpPr/>
            <p:nvPr/>
          </p:nvSpPr>
          <p:spPr>
            <a:xfrm>
              <a:off x="4484315" y="4392041"/>
              <a:ext cx="217607" cy="856584"/>
            </a:xfrm>
            <a:custGeom>
              <a:avLst/>
              <a:gdLst>
                <a:gd name="connsiteX0" fmla="*/ 0 w 254508"/>
                <a:gd name="connsiteY0" fmla="*/ 944117 h 944117"/>
                <a:gd name="connsiteX1" fmla="*/ 0 w 254508"/>
                <a:gd name="connsiteY1" fmla="*/ 0 h 944117"/>
                <a:gd name="connsiteX2" fmla="*/ 254507 w 254508"/>
                <a:gd name="connsiteY2" fmla="*/ 0 h 944117"/>
                <a:gd name="connsiteX3" fmla="*/ 254507 w 254508"/>
                <a:gd name="connsiteY3" fmla="*/ 944117 h 944117"/>
                <a:gd name="connsiteX4" fmla="*/ 0 w 254508"/>
                <a:gd name="connsiteY4" fmla="*/ 944117 h 94411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8" h="944117">
                  <a:moveTo>
                    <a:pt x="0" y="944117"/>
                  </a:moveTo>
                  <a:lnTo>
                    <a:pt x="0" y="0"/>
                  </a:lnTo>
                  <a:lnTo>
                    <a:pt x="254507" y="0"/>
                  </a:lnTo>
                  <a:lnTo>
                    <a:pt x="254507" y="944117"/>
                  </a:lnTo>
                  <a:lnTo>
                    <a:pt x="0" y="944117"/>
                  </a:lnTo>
                </a:path>
              </a:pathLst>
            </a:custGeom>
            <a:solidFill>
              <a:srgbClr val="8064A2">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22" name="Freeform 3"/>
            <p:cNvSpPr/>
            <p:nvPr/>
          </p:nvSpPr>
          <p:spPr>
            <a:xfrm>
              <a:off x="5229201" y="3887914"/>
              <a:ext cx="217607" cy="1360710"/>
            </a:xfrm>
            <a:custGeom>
              <a:avLst/>
              <a:gdLst>
                <a:gd name="connsiteX0" fmla="*/ 0 w 254508"/>
                <a:gd name="connsiteY0" fmla="*/ 1498853 h 1498853"/>
                <a:gd name="connsiteX1" fmla="*/ 0 w 254508"/>
                <a:gd name="connsiteY1" fmla="*/ 0 h 1498853"/>
                <a:gd name="connsiteX2" fmla="*/ 254508 w 254508"/>
                <a:gd name="connsiteY2" fmla="*/ 0 h 1498853"/>
                <a:gd name="connsiteX3" fmla="*/ 254508 w 254508"/>
                <a:gd name="connsiteY3" fmla="*/ 1498853 h 1498853"/>
                <a:gd name="connsiteX4" fmla="*/ 0 w 254508"/>
                <a:gd name="connsiteY4" fmla="*/ 1498853 h 149885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8" h="1498853">
                  <a:moveTo>
                    <a:pt x="0" y="1498853"/>
                  </a:moveTo>
                  <a:lnTo>
                    <a:pt x="0" y="0"/>
                  </a:lnTo>
                  <a:lnTo>
                    <a:pt x="254508" y="0"/>
                  </a:lnTo>
                  <a:lnTo>
                    <a:pt x="254508" y="1498853"/>
                  </a:lnTo>
                  <a:lnTo>
                    <a:pt x="0" y="1498853"/>
                  </a:lnTo>
                </a:path>
              </a:pathLst>
            </a:custGeom>
            <a:solidFill>
              <a:srgbClr val="8064A2">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23" name="Freeform 3"/>
            <p:cNvSpPr/>
            <p:nvPr/>
          </p:nvSpPr>
          <p:spPr>
            <a:xfrm>
              <a:off x="5974087" y="3649572"/>
              <a:ext cx="217607" cy="1599052"/>
            </a:xfrm>
            <a:custGeom>
              <a:avLst/>
              <a:gdLst>
                <a:gd name="connsiteX0" fmla="*/ 0 w 254507"/>
                <a:gd name="connsiteY0" fmla="*/ 1762505 h 1762505"/>
                <a:gd name="connsiteX1" fmla="*/ 0 w 254507"/>
                <a:gd name="connsiteY1" fmla="*/ 0 h 1762505"/>
                <a:gd name="connsiteX2" fmla="*/ 254507 w 254507"/>
                <a:gd name="connsiteY2" fmla="*/ 0 h 1762505"/>
                <a:gd name="connsiteX3" fmla="*/ 254507 w 254507"/>
                <a:gd name="connsiteY3" fmla="*/ 1762505 h 1762505"/>
                <a:gd name="connsiteX4" fmla="*/ 0 w 254507"/>
                <a:gd name="connsiteY4" fmla="*/ 1762505 h 176250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7" h="1762505">
                  <a:moveTo>
                    <a:pt x="0" y="1762505"/>
                  </a:moveTo>
                  <a:lnTo>
                    <a:pt x="0" y="0"/>
                  </a:lnTo>
                  <a:lnTo>
                    <a:pt x="254507" y="0"/>
                  </a:lnTo>
                  <a:lnTo>
                    <a:pt x="254507" y="1762505"/>
                  </a:lnTo>
                  <a:lnTo>
                    <a:pt x="0" y="1762505"/>
                  </a:lnTo>
                </a:path>
              </a:pathLst>
            </a:custGeom>
            <a:solidFill>
              <a:srgbClr val="8064A2">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24" name="Freeform 3"/>
            <p:cNvSpPr/>
            <p:nvPr/>
          </p:nvSpPr>
          <p:spPr>
            <a:xfrm>
              <a:off x="6717579" y="3417010"/>
              <a:ext cx="217607" cy="1831614"/>
            </a:xfrm>
            <a:custGeom>
              <a:avLst/>
              <a:gdLst>
                <a:gd name="connsiteX0" fmla="*/ 0 w 254507"/>
                <a:gd name="connsiteY0" fmla="*/ 2017775 h 2017776"/>
                <a:gd name="connsiteX1" fmla="*/ 0 w 254507"/>
                <a:gd name="connsiteY1" fmla="*/ 0 h 2017776"/>
                <a:gd name="connsiteX2" fmla="*/ 254507 w 254507"/>
                <a:gd name="connsiteY2" fmla="*/ 0 h 2017776"/>
                <a:gd name="connsiteX3" fmla="*/ 254507 w 254507"/>
                <a:gd name="connsiteY3" fmla="*/ 2017775 h 2017776"/>
                <a:gd name="connsiteX4" fmla="*/ 0 w 254507"/>
                <a:gd name="connsiteY4" fmla="*/ 2017775 h 201777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4507" h="2017776">
                  <a:moveTo>
                    <a:pt x="0" y="2017775"/>
                  </a:moveTo>
                  <a:lnTo>
                    <a:pt x="0" y="0"/>
                  </a:lnTo>
                  <a:lnTo>
                    <a:pt x="254507" y="0"/>
                  </a:lnTo>
                  <a:lnTo>
                    <a:pt x="254507" y="2017775"/>
                  </a:lnTo>
                  <a:lnTo>
                    <a:pt x="0" y="2017775"/>
                  </a:lnTo>
                </a:path>
              </a:pathLst>
            </a:custGeom>
            <a:solidFill>
              <a:srgbClr val="8064A2">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25" name="Freeform 3"/>
            <p:cNvSpPr/>
            <p:nvPr/>
          </p:nvSpPr>
          <p:spPr>
            <a:xfrm>
              <a:off x="6978428" y="1679287"/>
              <a:ext cx="6975" cy="3569337"/>
            </a:xfrm>
            <a:custGeom>
              <a:avLst/>
              <a:gdLst>
                <a:gd name="connsiteX0" fmla="*/ 4571 w 9143"/>
                <a:gd name="connsiteY0" fmla="*/ 0 h 3934206"/>
                <a:gd name="connsiteX1" fmla="*/ 4571 w 9143"/>
                <a:gd name="connsiteY1" fmla="*/ 3934206 h 3934206"/>
              </a:gdLst>
              <a:ahLst/>
              <a:cxnLst>
                <a:cxn ang="0">
                  <a:pos x="connsiteX0" y="connsiteY0"/>
                </a:cxn>
                <a:cxn ang="1">
                  <a:pos x="connsiteX1" y="connsiteY1"/>
                </a:cxn>
              </a:cxnLst>
              <a:rect l="l" t="t" r="r" b="b"/>
              <a:pathLst>
                <a:path w="9143" h="3934206">
                  <a:moveTo>
                    <a:pt x="4571" y="0"/>
                  </a:moveTo>
                  <a:lnTo>
                    <a:pt x="4571" y="3934206"/>
                  </a:lnTo>
                </a:path>
              </a:pathLst>
            </a:custGeom>
            <a:ln w="0">
              <a:solidFill>
                <a:srgbClr val="868686">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80156" tIns="40078" rIns="80156" bIns="40078" anchor="ctr"/>
            <a:lstStyle/>
            <a:p>
              <a:pPr algn="ctr">
                <a:defRPr/>
              </a:pPr>
              <a:endParaRPr lang="zh-CN" altLang="en-US"/>
            </a:p>
          </p:txBody>
        </p:sp>
        <p:sp>
          <p:nvSpPr>
            <p:cNvPr id="26" name="Freeform 3"/>
            <p:cNvSpPr/>
            <p:nvPr/>
          </p:nvSpPr>
          <p:spPr>
            <a:xfrm>
              <a:off x="6981218" y="5244290"/>
              <a:ext cx="59982" cy="8667"/>
            </a:xfrm>
            <a:custGeom>
              <a:avLst/>
              <a:gdLst>
                <a:gd name="connsiteX0" fmla="*/ 0 w 70104"/>
                <a:gd name="connsiteY0" fmla="*/ 4572 h 9144"/>
                <a:gd name="connsiteX1" fmla="*/ 70104 w 70104"/>
                <a:gd name="connsiteY1" fmla="*/ 4572 h 9144"/>
              </a:gdLst>
              <a:ahLst/>
              <a:cxnLst>
                <a:cxn ang="0">
                  <a:pos x="connsiteX0" y="connsiteY0"/>
                </a:cxn>
                <a:cxn ang="1">
                  <a:pos x="connsiteX1" y="connsiteY1"/>
                </a:cxn>
              </a:cxnLst>
              <a:rect l="l" t="t" r="r" b="b"/>
              <a:pathLst>
                <a:path w="70104" h="9144">
                  <a:moveTo>
                    <a:pt x="0" y="4572"/>
                  </a:moveTo>
                  <a:lnTo>
                    <a:pt x="70104" y="4572"/>
                  </a:lnTo>
                </a:path>
              </a:pathLst>
            </a:custGeom>
            <a:ln w="0">
              <a:solidFill>
                <a:srgbClr val="868686">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80156" tIns="40078" rIns="80156" bIns="40078" anchor="ctr"/>
            <a:lstStyle/>
            <a:p>
              <a:pPr algn="ctr">
                <a:defRPr/>
              </a:pPr>
              <a:endParaRPr lang="zh-CN" altLang="en-US"/>
            </a:p>
          </p:txBody>
        </p:sp>
        <p:sp>
          <p:nvSpPr>
            <p:cNvPr id="27" name="Freeform 3"/>
            <p:cNvSpPr/>
            <p:nvPr/>
          </p:nvSpPr>
          <p:spPr>
            <a:xfrm>
              <a:off x="6981218" y="4734386"/>
              <a:ext cx="59982" cy="8667"/>
            </a:xfrm>
            <a:custGeom>
              <a:avLst/>
              <a:gdLst>
                <a:gd name="connsiteX0" fmla="*/ 0 w 70104"/>
                <a:gd name="connsiteY0" fmla="*/ 4571 h 9144"/>
                <a:gd name="connsiteX1" fmla="*/ 70104 w 70104"/>
                <a:gd name="connsiteY1" fmla="*/ 4571 h 9144"/>
              </a:gdLst>
              <a:ahLst/>
              <a:cxnLst>
                <a:cxn ang="0">
                  <a:pos x="connsiteX0" y="connsiteY0"/>
                </a:cxn>
                <a:cxn ang="1">
                  <a:pos x="connsiteX1" y="connsiteY1"/>
                </a:cxn>
              </a:cxnLst>
              <a:rect l="l" t="t" r="r" b="b"/>
              <a:pathLst>
                <a:path w="70104" h="9144">
                  <a:moveTo>
                    <a:pt x="0" y="4571"/>
                  </a:moveTo>
                  <a:lnTo>
                    <a:pt x="70104" y="4571"/>
                  </a:lnTo>
                </a:path>
              </a:pathLst>
            </a:custGeom>
            <a:ln w="0">
              <a:solidFill>
                <a:srgbClr val="868686">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80156" tIns="40078" rIns="80156" bIns="40078" anchor="ctr"/>
            <a:lstStyle/>
            <a:p>
              <a:pPr algn="ctr">
                <a:defRPr/>
              </a:pPr>
              <a:endParaRPr lang="zh-CN" altLang="en-US"/>
            </a:p>
          </p:txBody>
        </p:sp>
        <p:sp>
          <p:nvSpPr>
            <p:cNvPr id="28" name="Freeform 3"/>
            <p:cNvSpPr/>
            <p:nvPr/>
          </p:nvSpPr>
          <p:spPr>
            <a:xfrm>
              <a:off x="6981218" y="4224480"/>
              <a:ext cx="59982" cy="8667"/>
            </a:xfrm>
            <a:custGeom>
              <a:avLst/>
              <a:gdLst>
                <a:gd name="connsiteX0" fmla="*/ 0 w 70104"/>
                <a:gd name="connsiteY0" fmla="*/ 4572 h 9144"/>
                <a:gd name="connsiteX1" fmla="*/ 70104 w 70104"/>
                <a:gd name="connsiteY1" fmla="*/ 4572 h 9144"/>
              </a:gdLst>
              <a:ahLst/>
              <a:cxnLst>
                <a:cxn ang="0">
                  <a:pos x="connsiteX0" y="connsiteY0"/>
                </a:cxn>
                <a:cxn ang="1">
                  <a:pos x="connsiteX1" y="connsiteY1"/>
                </a:cxn>
              </a:cxnLst>
              <a:rect l="l" t="t" r="r" b="b"/>
              <a:pathLst>
                <a:path w="70104" h="9144">
                  <a:moveTo>
                    <a:pt x="0" y="4572"/>
                  </a:moveTo>
                  <a:lnTo>
                    <a:pt x="70104" y="4572"/>
                  </a:lnTo>
                </a:path>
              </a:pathLst>
            </a:custGeom>
            <a:ln w="0">
              <a:solidFill>
                <a:srgbClr val="868686">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80156" tIns="40078" rIns="80156" bIns="40078" anchor="ctr"/>
            <a:lstStyle/>
            <a:p>
              <a:pPr algn="ctr">
                <a:defRPr/>
              </a:pPr>
              <a:endParaRPr lang="zh-CN" altLang="en-US"/>
            </a:p>
          </p:txBody>
        </p:sp>
        <p:sp>
          <p:nvSpPr>
            <p:cNvPr id="29" name="Freeform 3"/>
            <p:cNvSpPr/>
            <p:nvPr/>
          </p:nvSpPr>
          <p:spPr>
            <a:xfrm>
              <a:off x="6981218" y="3714575"/>
              <a:ext cx="59982" cy="8667"/>
            </a:xfrm>
            <a:custGeom>
              <a:avLst/>
              <a:gdLst>
                <a:gd name="connsiteX0" fmla="*/ 0 w 70104"/>
                <a:gd name="connsiteY0" fmla="*/ 4571 h 9144"/>
                <a:gd name="connsiteX1" fmla="*/ 70104 w 70104"/>
                <a:gd name="connsiteY1" fmla="*/ 4571 h 9144"/>
              </a:gdLst>
              <a:ahLst/>
              <a:cxnLst>
                <a:cxn ang="0">
                  <a:pos x="connsiteX0" y="connsiteY0"/>
                </a:cxn>
                <a:cxn ang="1">
                  <a:pos x="connsiteX1" y="connsiteY1"/>
                </a:cxn>
              </a:cxnLst>
              <a:rect l="l" t="t" r="r" b="b"/>
              <a:pathLst>
                <a:path w="70104" h="9144">
                  <a:moveTo>
                    <a:pt x="0" y="4571"/>
                  </a:moveTo>
                  <a:lnTo>
                    <a:pt x="70104" y="4571"/>
                  </a:lnTo>
                </a:path>
              </a:pathLst>
            </a:custGeom>
            <a:ln w="0">
              <a:solidFill>
                <a:srgbClr val="868686">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80156" tIns="40078" rIns="80156" bIns="40078" anchor="ctr"/>
            <a:lstStyle/>
            <a:p>
              <a:pPr algn="ctr">
                <a:defRPr/>
              </a:pPr>
              <a:endParaRPr lang="zh-CN" altLang="en-US"/>
            </a:p>
          </p:txBody>
        </p:sp>
        <p:sp>
          <p:nvSpPr>
            <p:cNvPr id="30" name="Freeform 3"/>
            <p:cNvSpPr/>
            <p:nvPr/>
          </p:nvSpPr>
          <p:spPr>
            <a:xfrm>
              <a:off x="6981218" y="3204669"/>
              <a:ext cx="59982" cy="8667"/>
            </a:xfrm>
            <a:custGeom>
              <a:avLst/>
              <a:gdLst>
                <a:gd name="connsiteX0" fmla="*/ 0 w 70104"/>
                <a:gd name="connsiteY0" fmla="*/ 4572 h 9144"/>
                <a:gd name="connsiteX1" fmla="*/ 70104 w 70104"/>
                <a:gd name="connsiteY1" fmla="*/ 4572 h 9144"/>
              </a:gdLst>
              <a:ahLst/>
              <a:cxnLst>
                <a:cxn ang="0">
                  <a:pos x="connsiteX0" y="connsiteY0"/>
                </a:cxn>
                <a:cxn ang="1">
                  <a:pos x="connsiteX1" y="connsiteY1"/>
                </a:cxn>
              </a:cxnLst>
              <a:rect l="l" t="t" r="r" b="b"/>
              <a:pathLst>
                <a:path w="70104" h="9144">
                  <a:moveTo>
                    <a:pt x="0" y="4572"/>
                  </a:moveTo>
                  <a:lnTo>
                    <a:pt x="70104" y="4572"/>
                  </a:lnTo>
                </a:path>
              </a:pathLst>
            </a:custGeom>
            <a:ln w="0">
              <a:solidFill>
                <a:srgbClr val="868686">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80156" tIns="40078" rIns="80156" bIns="40078" anchor="ctr"/>
            <a:lstStyle/>
            <a:p>
              <a:pPr algn="ctr">
                <a:defRPr/>
              </a:pPr>
              <a:endParaRPr lang="zh-CN" altLang="en-US"/>
            </a:p>
          </p:txBody>
        </p:sp>
        <p:sp>
          <p:nvSpPr>
            <p:cNvPr id="31" name="Freeform 3"/>
            <p:cNvSpPr/>
            <p:nvPr/>
          </p:nvSpPr>
          <p:spPr>
            <a:xfrm>
              <a:off x="6981218" y="2694765"/>
              <a:ext cx="59982" cy="8667"/>
            </a:xfrm>
            <a:custGeom>
              <a:avLst/>
              <a:gdLst>
                <a:gd name="connsiteX0" fmla="*/ 0 w 70104"/>
                <a:gd name="connsiteY0" fmla="*/ 4572 h 9144"/>
                <a:gd name="connsiteX1" fmla="*/ 70104 w 70104"/>
                <a:gd name="connsiteY1" fmla="*/ 4572 h 9144"/>
              </a:gdLst>
              <a:ahLst/>
              <a:cxnLst>
                <a:cxn ang="0">
                  <a:pos x="connsiteX0" y="connsiteY0"/>
                </a:cxn>
                <a:cxn ang="1">
                  <a:pos x="connsiteX1" y="connsiteY1"/>
                </a:cxn>
              </a:cxnLst>
              <a:rect l="l" t="t" r="r" b="b"/>
              <a:pathLst>
                <a:path w="70104" h="9144">
                  <a:moveTo>
                    <a:pt x="0" y="4572"/>
                  </a:moveTo>
                  <a:lnTo>
                    <a:pt x="70104" y="4572"/>
                  </a:lnTo>
                </a:path>
              </a:pathLst>
            </a:custGeom>
            <a:ln w="0">
              <a:solidFill>
                <a:srgbClr val="868686">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80156" tIns="40078" rIns="80156" bIns="40078" anchor="ctr"/>
            <a:lstStyle/>
            <a:p>
              <a:pPr algn="ctr">
                <a:defRPr/>
              </a:pPr>
              <a:endParaRPr lang="zh-CN" altLang="en-US"/>
            </a:p>
          </p:txBody>
        </p:sp>
        <p:sp>
          <p:nvSpPr>
            <p:cNvPr id="1024" name="Freeform 3"/>
            <p:cNvSpPr/>
            <p:nvPr/>
          </p:nvSpPr>
          <p:spPr>
            <a:xfrm>
              <a:off x="6981218" y="2184859"/>
              <a:ext cx="59982" cy="8667"/>
            </a:xfrm>
            <a:custGeom>
              <a:avLst/>
              <a:gdLst>
                <a:gd name="connsiteX0" fmla="*/ 0 w 70104"/>
                <a:gd name="connsiteY0" fmla="*/ 4572 h 9144"/>
                <a:gd name="connsiteX1" fmla="*/ 70104 w 70104"/>
                <a:gd name="connsiteY1" fmla="*/ 4572 h 9144"/>
              </a:gdLst>
              <a:ahLst/>
              <a:cxnLst>
                <a:cxn ang="0">
                  <a:pos x="connsiteX0" y="connsiteY0"/>
                </a:cxn>
                <a:cxn ang="1">
                  <a:pos x="connsiteX1" y="connsiteY1"/>
                </a:cxn>
              </a:cxnLst>
              <a:rect l="l" t="t" r="r" b="b"/>
              <a:pathLst>
                <a:path w="70104" h="9144">
                  <a:moveTo>
                    <a:pt x="0" y="4572"/>
                  </a:moveTo>
                  <a:lnTo>
                    <a:pt x="70104" y="4572"/>
                  </a:lnTo>
                </a:path>
              </a:pathLst>
            </a:custGeom>
            <a:ln w="0">
              <a:solidFill>
                <a:srgbClr val="868686">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80156" tIns="40078" rIns="80156" bIns="40078" anchor="ctr"/>
            <a:lstStyle/>
            <a:p>
              <a:pPr algn="ctr">
                <a:defRPr/>
              </a:pPr>
              <a:endParaRPr lang="zh-CN" altLang="en-US"/>
            </a:p>
          </p:txBody>
        </p:sp>
        <p:sp>
          <p:nvSpPr>
            <p:cNvPr id="1025" name="Freeform 3"/>
            <p:cNvSpPr/>
            <p:nvPr/>
          </p:nvSpPr>
          <p:spPr>
            <a:xfrm>
              <a:off x="6981218" y="1674954"/>
              <a:ext cx="59982" cy="8667"/>
            </a:xfrm>
            <a:custGeom>
              <a:avLst/>
              <a:gdLst>
                <a:gd name="connsiteX0" fmla="*/ 0 w 70104"/>
                <a:gd name="connsiteY0" fmla="*/ 4572 h 9144"/>
                <a:gd name="connsiteX1" fmla="*/ 70104 w 70104"/>
                <a:gd name="connsiteY1" fmla="*/ 4572 h 9144"/>
              </a:gdLst>
              <a:ahLst/>
              <a:cxnLst>
                <a:cxn ang="0">
                  <a:pos x="connsiteX0" y="connsiteY0"/>
                </a:cxn>
                <a:cxn ang="1">
                  <a:pos x="connsiteX1" y="connsiteY1"/>
                </a:cxn>
              </a:cxnLst>
              <a:rect l="l" t="t" r="r" b="b"/>
              <a:pathLst>
                <a:path w="70104" h="9144">
                  <a:moveTo>
                    <a:pt x="0" y="4572"/>
                  </a:moveTo>
                  <a:lnTo>
                    <a:pt x="70104" y="4572"/>
                  </a:lnTo>
                </a:path>
              </a:pathLst>
            </a:custGeom>
            <a:ln w="0">
              <a:solidFill>
                <a:srgbClr val="868686">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80156" tIns="40078" rIns="80156" bIns="40078" anchor="ctr"/>
            <a:lstStyle/>
            <a:p>
              <a:pPr algn="ctr">
                <a:defRPr/>
              </a:pPr>
              <a:endParaRPr lang="zh-CN" altLang="en-US"/>
            </a:p>
          </p:txBody>
        </p:sp>
        <p:sp>
          <p:nvSpPr>
            <p:cNvPr id="1026" name="Freeform 3"/>
            <p:cNvSpPr/>
            <p:nvPr/>
          </p:nvSpPr>
          <p:spPr>
            <a:xfrm>
              <a:off x="1765622" y="1679287"/>
              <a:ext cx="8370" cy="3569337"/>
            </a:xfrm>
            <a:custGeom>
              <a:avLst/>
              <a:gdLst>
                <a:gd name="connsiteX0" fmla="*/ 4572 w 9144"/>
                <a:gd name="connsiteY0" fmla="*/ 0 h 3934206"/>
                <a:gd name="connsiteX1" fmla="*/ 4572 w 9144"/>
                <a:gd name="connsiteY1" fmla="*/ 3934206 h 3934206"/>
              </a:gdLst>
              <a:ahLst/>
              <a:cxnLst>
                <a:cxn ang="0">
                  <a:pos x="connsiteX0" y="connsiteY0"/>
                </a:cxn>
                <a:cxn ang="1">
                  <a:pos x="connsiteX1" y="connsiteY1"/>
                </a:cxn>
              </a:cxnLst>
              <a:rect l="l" t="t" r="r" b="b"/>
              <a:pathLst>
                <a:path w="9144" h="3934206">
                  <a:moveTo>
                    <a:pt x="4572" y="0"/>
                  </a:moveTo>
                  <a:lnTo>
                    <a:pt x="4572" y="3934206"/>
                  </a:lnTo>
                </a:path>
              </a:pathLst>
            </a:custGeom>
            <a:ln w="0">
              <a:solidFill>
                <a:srgbClr val="868686">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80156" tIns="40078" rIns="80156" bIns="40078" anchor="ctr"/>
            <a:lstStyle/>
            <a:p>
              <a:pPr algn="ctr">
                <a:defRPr/>
              </a:pPr>
              <a:endParaRPr lang="zh-CN" altLang="en-US"/>
            </a:p>
          </p:txBody>
        </p:sp>
        <p:sp>
          <p:nvSpPr>
            <p:cNvPr id="1028" name="Freeform 3"/>
            <p:cNvSpPr/>
            <p:nvPr/>
          </p:nvSpPr>
          <p:spPr>
            <a:xfrm>
              <a:off x="1769806" y="5244290"/>
              <a:ext cx="5211412" cy="8667"/>
            </a:xfrm>
            <a:custGeom>
              <a:avLst/>
              <a:gdLst>
                <a:gd name="connsiteX0" fmla="*/ 0 w 6095238"/>
                <a:gd name="connsiteY0" fmla="*/ 4572 h 9144"/>
                <a:gd name="connsiteX1" fmla="*/ 6095237 w 6095238"/>
                <a:gd name="connsiteY1" fmla="*/ 4572 h 9144"/>
              </a:gdLst>
              <a:ahLst/>
              <a:cxnLst>
                <a:cxn ang="0">
                  <a:pos x="connsiteX0" y="connsiteY0"/>
                </a:cxn>
                <a:cxn ang="1">
                  <a:pos x="connsiteX1" y="connsiteY1"/>
                </a:cxn>
              </a:cxnLst>
              <a:rect l="l" t="t" r="r" b="b"/>
              <a:pathLst>
                <a:path w="6095238" h="9144">
                  <a:moveTo>
                    <a:pt x="0" y="4572"/>
                  </a:moveTo>
                  <a:lnTo>
                    <a:pt x="6095237" y="4572"/>
                  </a:lnTo>
                </a:path>
              </a:pathLst>
            </a:custGeom>
            <a:ln w="0">
              <a:solidFill>
                <a:srgbClr val="868686">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80156" tIns="40078" rIns="80156" bIns="40078" anchor="ctr"/>
            <a:lstStyle/>
            <a:p>
              <a:pPr algn="ctr">
                <a:defRPr/>
              </a:pPr>
              <a:endParaRPr lang="zh-CN" altLang="en-US"/>
            </a:p>
          </p:txBody>
        </p:sp>
        <p:sp>
          <p:nvSpPr>
            <p:cNvPr id="1029" name="Freeform 3"/>
            <p:cNvSpPr/>
            <p:nvPr/>
          </p:nvSpPr>
          <p:spPr>
            <a:xfrm>
              <a:off x="2114351" y="2216638"/>
              <a:ext cx="4522322" cy="2585639"/>
            </a:xfrm>
            <a:custGeom>
              <a:avLst/>
              <a:gdLst>
                <a:gd name="connsiteX0" fmla="*/ 28955 w 5288280"/>
                <a:gd name="connsiteY0" fmla="*/ 2787395 h 2850642"/>
                <a:gd name="connsiteX1" fmla="*/ 899922 w 5288280"/>
                <a:gd name="connsiteY1" fmla="*/ 2723387 h 2850642"/>
                <a:gd name="connsiteX2" fmla="*/ 894588 w 5288280"/>
                <a:gd name="connsiteY2" fmla="*/ 2724149 h 2850642"/>
                <a:gd name="connsiteX3" fmla="*/ 1765554 w 5288280"/>
                <a:gd name="connsiteY3" fmla="*/ 2503169 h 2850642"/>
                <a:gd name="connsiteX4" fmla="*/ 1773174 w 5288280"/>
                <a:gd name="connsiteY4" fmla="*/ 2502407 h 2850642"/>
                <a:gd name="connsiteX5" fmla="*/ 2644139 w 5288280"/>
                <a:gd name="connsiteY5" fmla="*/ 2492501 h 2850642"/>
                <a:gd name="connsiteX6" fmla="*/ 2627376 w 5288280"/>
                <a:gd name="connsiteY6" fmla="*/ 2497074 h 2850642"/>
                <a:gd name="connsiteX7" fmla="*/ 3497580 w 5288280"/>
                <a:gd name="connsiteY7" fmla="*/ 1948433 h 2850642"/>
                <a:gd name="connsiteX8" fmla="*/ 3489198 w 5288280"/>
                <a:gd name="connsiteY8" fmla="*/ 1956816 h 2850642"/>
                <a:gd name="connsiteX9" fmla="*/ 4360163 w 5288280"/>
                <a:gd name="connsiteY9" fmla="*/ 729995 h 2850642"/>
                <a:gd name="connsiteX10" fmla="*/ 4365498 w 5288280"/>
                <a:gd name="connsiteY10" fmla="*/ 723900 h 2850642"/>
                <a:gd name="connsiteX11" fmla="*/ 5236463 w 5288280"/>
                <a:gd name="connsiteY11" fmla="*/ 6857 h 2850642"/>
                <a:gd name="connsiteX12" fmla="*/ 5281422 w 5288280"/>
                <a:gd name="connsiteY12" fmla="*/ 11429 h 2850642"/>
                <a:gd name="connsiteX13" fmla="*/ 5276849 w 5288280"/>
                <a:gd name="connsiteY13" fmla="*/ 56388 h 2850642"/>
                <a:gd name="connsiteX14" fmla="*/ 4405884 w 5288280"/>
                <a:gd name="connsiteY14" fmla="*/ 773429 h 2850642"/>
                <a:gd name="connsiteX15" fmla="*/ 4411218 w 5288280"/>
                <a:gd name="connsiteY15" fmla="*/ 766572 h 2850642"/>
                <a:gd name="connsiteX16" fmla="*/ 3540251 w 5288280"/>
                <a:gd name="connsiteY16" fmla="*/ 1993392 h 2850642"/>
                <a:gd name="connsiteX17" fmla="*/ 3531869 w 5288280"/>
                <a:gd name="connsiteY17" fmla="*/ 2002536 h 2850642"/>
                <a:gd name="connsiteX18" fmla="*/ 2661666 w 5288280"/>
                <a:gd name="connsiteY18" fmla="*/ 2551175 h 2850642"/>
                <a:gd name="connsiteX19" fmla="*/ 2644901 w 5288280"/>
                <a:gd name="connsiteY19" fmla="*/ 2555748 h 2850642"/>
                <a:gd name="connsiteX20" fmla="*/ 1773936 w 5288280"/>
                <a:gd name="connsiteY20" fmla="*/ 2565654 h 2850642"/>
                <a:gd name="connsiteX21" fmla="*/ 1781556 w 5288280"/>
                <a:gd name="connsiteY21" fmla="*/ 2564892 h 2850642"/>
                <a:gd name="connsiteX22" fmla="*/ 910589 w 5288280"/>
                <a:gd name="connsiteY22" fmla="*/ 2785872 h 2850642"/>
                <a:gd name="connsiteX23" fmla="*/ 905256 w 5288280"/>
                <a:gd name="connsiteY23" fmla="*/ 2786633 h 2850642"/>
                <a:gd name="connsiteX24" fmla="*/ 34290 w 5288280"/>
                <a:gd name="connsiteY24" fmla="*/ 2850642 h 2850642"/>
                <a:gd name="connsiteX25" fmla="*/ 0 w 5288280"/>
                <a:gd name="connsiteY25" fmla="*/ 2821686 h 2850642"/>
                <a:gd name="connsiteX26" fmla="*/ 28955 w 5288280"/>
                <a:gd name="connsiteY26" fmla="*/ 2787395 h 2850642"/>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 ang="26">
                  <a:pos x="connsiteX26" y="connsiteY26"/>
                </a:cxn>
              </a:cxnLst>
              <a:rect l="l" t="t" r="r" b="b"/>
              <a:pathLst>
                <a:path w="5288280" h="2850642">
                  <a:moveTo>
                    <a:pt x="28955" y="2787395"/>
                  </a:moveTo>
                  <a:lnTo>
                    <a:pt x="899922" y="2723387"/>
                  </a:lnTo>
                  <a:lnTo>
                    <a:pt x="894588" y="2724149"/>
                  </a:lnTo>
                  <a:lnTo>
                    <a:pt x="1765554" y="2503169"/>
                  </a:lnTo>
                  <a:cubicBezTo>
                    <a:pt x="1767839" y="2502407"/>
                    <a:pt x="1770888" y="2502407"/>
                    <a:pt x="1773174" y="2502407"/>
                  </a:cubicBezTo>
                  <a:lnTo>
                    <a:pt x="2644139" y="2492501"/>
                  </a:lnTo>
                  <a:lnTo>
                    <a:pt x="2627376" y="2497074"/>
                  </a:lnTo>
                  <a:lnTo>
                    <a:pt x="3497580" y="1948433"/>
                  </a:lnTo>
                  <a:lnTo>
                    <a:pt x="3489198" y="1956816"/>
                  </a:lnTo>
                  <a:lnTo>
                    <a:pt x="4360163" y="729995"/>
                  </a:lnTo>
                  <a:cubicBezTo>
                    <a:pt x="4361687" y="727710"/>
                    <a:pt x="4363211" y="726185"/>
                    <a:pt x="4365498" y="723900"/>
                  </a:cubicBezTo>
                  <a:lnTo>
                    <a:pt x="5236463" y="6857"/>
                  </a:lnTo>
                  <a:cubicBezTo>
                    <a:pt x="5250180" y="-3810"/>
                    <a:pt x="5269992" y="-2286"/>
                    <a:pt x="5281422" y="11429"/>
                  </a:cubicBezTo>
                  <a:cubicBezTo>
                    <a:pt x="5292089" y="25145"/>
                    <a:pt x="5290566" y="44957"/>
                    <a:pt x="5276849" y="56388"/>
                  </a:cubicBezTo>
                  <a:lnTo>
                    <a:pt x="4405884" y="773429"/>
                  </a:lnTo>
                  <a:lnTo>
                    <a:pt x="4411218" y="766572"/>
                  </a:lnTo>
                  <a:lnTo>
                    <a:pt x="3540251" y="1993392"/>
                  </a:lnTo>
                  <a:cubicBezTo>
                    <a:pt x="3537966" y="1997201"/>
                    <a:pt x="3534918" y="2000249"/>
                    <a:pt x="3531869" y="2002536"/>
                  </a:cubicBezTo>
                  <a:lnTo>
                    <a:pt x="2661666" y="2551175"/>
                  </a:lnTo>
                  <a:cubicBezTo>
                    <a:pt x="2656332" y="2554224"/>
                    <a:pt x="2650998" y="2555748"/>
                    <a:pt x="2644901" y="2555748"/>
                  </a:cubicBezTo>
                  <a:lnTo>
                    <a:pt x="1773936" y="2565654"/>
                  </a:lnTo>
                  <a:lnTo>
                    <a:pt x="1781556" y="2564892"/>
                  </a:lnTo>
                  <a:lnTo>
                    <a:pt x="910589" y="2785872"/>
                  </a:lnTo>
                  <a:cubicBezTo>
                    <a:pt x="908304" y="2785872"/>
                    <a:pt x="906780" y="2786633"/>
                    <a:pt x="905256" y="2786633"/>
                  </a:cubicBezTo>
                  <a:lnTo>
                    <a:pt x="34290" y="2850642"/>
                  </a:lnTo>
                  <a:cubicBezTo>
                    <a:pt x="16764" y="2852166"/>
                    <a:pt x="1524" y="2838449"/>
                    <a:pt x="0" y="2821686"/>
                  </a:cubicBezTo>
                  <a:cubicBezTo>
                    <a:pt x="-1523" y="2804160"/>
                    <a:pt x="12192" y="2788919"/>
                    <a:pt x="28955" y="2787395"/>
                  </a:cubicBezTo>
                </a:path>
              </a:pathLst>
            </a:custGeom>
            <a:solidFill>
              <a:srgbClr val="4A7EBB">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030" name="Freeform 3"/>
            <p:cNvSpPr/>
            <p:nvPr/>
          </p:nvSpPr>
          <p:spPr>
            <a:xfrm>
              <a:off x="2054369" y="4680939"/>
              <a:ext cx="174365" cy="184895"/>
            </a:xfrm>
            <a:custGeom>
              <a:avLst/>
              <a:gdLst>
                <a:gd name="connsiteX0" fmla="*/ 102108 w 204216"/>
                <a:gd name="connsiteY0" fmla="*/ 761 h 204215"/>
                <a:gd name="connsiteX1" fmla="*/ 102108 w 204216"/>
                <a:gd name="connsiteY1" fmla="*/ 0 h 204215"/>
                <a:gd name="connsiteX2" fmla="*/ 102108 w 204216"/>
                <a:gd name="connsiteY2" fmla="*/ 761 h 204215"/>
                <a:gd name="connsiteX3" fmla="*/ 204216 w 204216"/>
                <a:gd name="connsiteY3" fmla="*/ 102107 h 204215"/>
                <a:gd name="connsiteX4" fmla="*/ 102108 w 204216"/>
                <a:gd name="connsiteY4" fmla="*/ 204215 h 204215"/>
                <a:gd name="connsiteX5" fmla="*/ 762 w 204216"/>
                <a:gd name="connsiteY5" fmla="*/ 102107 h 204215"/>
                <a:gd name="connsiteX6" fmla="*/ 0 w 204216"/>
                <a:gd name="connsiteY6" fmla="*/ 102107 h 204215"/>
                <a:gd name="connsiteX7" fmla="*/ 762 w 204216"/>
                <a:gd name="connsiteY7" fmla="*/ 102107 h 204215"/>
                <a:gd name="connsiteX8" fmla="*/ 102108 w 204216"/>
                <a:gd name="connsiteY8" fmla="*/ 761 h 204215"/>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204216" h="204215">
                  <a:moveTo>
                    <a:pt x="102108" y="761"/>
                  </a:moveTo>
                  <a:lnTo>
                    <a:pt x="102108" y="0"/>
                  </a:lnTo>
                  <a:lnTo>
                    <a:pt x="102108" y="761"/>
                  </a:lnTo>
                  <a:lnTo>
                    <a:pt x="204216" y="102107"/>
                  </a:lnTo>
                  <a:lnTo>
                    <a:pt x="102108" y="204215"/>
                  </a:lnTo>
                  <a:lnTo>
                    <a:pt x="762" y="102107"/>
                  </a:lnTo>
                  <a:lnTo>
                    <a:pt x="0" y="102107"/>
                  </a:lnTo>
                  <a:lnTo>
                    <a:pt x="762" y="102107"/>
                  </a:lnTo>
                  <a:lnTo>
                    <a:pt x="102108" y="761"/>
                  </a:lnTo>
                </a:path>
              </a:pathLst>
            </a:custGeom>
            <a:solidFill>
              <a:srgbClr val="4F81B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031" name="Freeform 3"/>
            <p:cNvSpPr/>
            <p:nvPr/>
          </p:nvSpPr>
          <p:spPr>
            <a:xfrm>
              <a:off x="2797861" y="4623159"/>
              <a:ext cx="175760" cy="184895"/>
            </a:xfrm>
            <a:custGeom>
              <a:avLst/>
              <a:gdLst>
                <a:gd name="connsiteX0" fmla="*/ 102107 w 204215"/>
                <a:gd name="connsiteY0" fmla="*/ 761 h 204216"/>
                <a:gd name="connsiteX1" fmla="*/ 102107 w 204215"/>
                <a:gd name="connsiteY1" fmla="*/ 0 h 204216"/>
                <a:gd name="connsiteX2" fmla="*/ 102107 w 204215"/>
                <a:gd name="connsiteY2" fmla="*/ 761 h 204216"/>
                <a:gd name="connsiteX3" fmla="*/ 204215 w 204215"/>
                <a:gd name="connsiteY3" fmla="*/ 102108 h 204216"/>
                <a:gd name="connsiteX4" fmla="*/ 102107 w 204215"/>
                <a:gd name="connsiteY4" fmla="*/ 204215 h 204216"/>
                <a:gd name="connsiteX5" fmla="*/ 761 w 204215"/>
                <a:gd name="connsiteY5" fmla="*/ 102108 h 204216"/>
                <a:gd name="connsiteX6" fmla="*/ 0 w 204215"/>
                <a:gd name="connsiteY6" fmla="*/ 102108 h 204216"/>
                <a:gd name="connsiteX7" fmla="*/ 761 w 204215"/>
                <a:gd name="connsiteY7" fmla="*/ 102108 h 204216"/>
                <a:gd name="connsiteX8" fmla="*/ 102107 w 204215"/>
                <a:gd name="connsiteY8" fmla="*/ 761 h 20421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204215" h="204216">
                  <a:moveTo>
                    <a:pt x="102107" y="761"/>
                  </a:moveTo>
                  <a:lnTo>
                    <a:pt x="102107" y="0"/>
                  </a:lnTo>
                  <a:lnTo>
                    <a:pt x="102107" y="761"/>
                  </a:lnTo>
                  <a:lnTo>
                    <a:pt x="204215" y="102108"/>
                  </a:lnTo>
                  <a:lnTo>
                    <a:pt x="102107" y="204215"/>
                  </a:lnTo>
                  <a:lnTo>
                    <a:pt x="761" y="102108"/>
                  </a:lnTo>
                  <a:lnTo>
                    <a:pt x="0" y="102108"/>
                  </a:lnTo>
                  <a:lnTo>
                    <a:pt x="761" y="102108"/>
                  </a:lnTo>
                  <a:lnTo>
                    <a:pt x="102107" y="761"/>
                  </a:lnTo>
                </a:path>
              </a:pathLst>
            </a:custGeom>
            <a:solidFill>
              <a:srgbClr val="4F81B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032" name="Freeform 3"/>
            <p:cNvSpPr/>
            <p:nvPr/>
          </p:nvSpPr>
          <p:spPr>
            <a:xfrm>
              <a:off x="3542747" y="4422376"/>
              <a:ext cx="175760" cy="184895"/>
            </a:xfrm>
            <a:custGeom>
              <a:avLst/>
              <a:gdLst>
                <a:gd name="connsiteX0" fmla="*/ 102108 w 204216"/>
                <a:gd name="connsiteY0" fmla="*/ 761 h 204215"/>
                <a:gd name="connsiteX1" fmla="*/ 102108 w 204216"/>
                <a:gd name="connsiteY1" fmla="*/ 0 h 204215"/>
                <a:gd name="connsiteX2" fmla="*/ 102108 w 204216"/>
                <a:gd name="connsiteY2" fmla="*/ 761 h 204215"/>
                <a:gd name="connsiteX3" fmla="*/ 204216 w 204216"/>
                <a:gd name="connsiteY3" fmla="*/ 102107 h 204215"/>
                <a:gd name="connsiteX4" fmla="*/ 102108 w 204216"/>
                <a:gd name="connsiteY4" fmla="*/ 204215 h 204215"/>
                <a:gd name="connsiteX5" fmla="*/ 761 w 204216"/>
                <a:gd name="connsiteY5" fmla="*/ 102107 h 204215"/>
                <a:gd name="connsiteX6" fmla="*/ 0 w 204216"/>
                <a:gd name="connsiteY6" fmla="*/ 102107 h 204215"/>
                <a:gd name="connsiteX7" fmla="*/ 761 w 204216"/>
                <a:gd name="connsiteY7" fmla="*/ 102107 h 204215"/>
                <a:gd name="connsiteX8" fmla="*/ 102108 w 204216"/>
                <a:gd name="connsiteY8" fmla="*/ 761 h 204215"/>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204216" h="204215">
                  <a:moveTo>
                    <a:pt x="102108" y="761"/>
                  </a:moveTo>
                  <a:lnTo>
                    <a:pt x="102108" y="0"/>
                  </a:lnTo>
                  <a:lnTo>
                    <a:pt x="102108" y="761"/>
                  </a:lnTo>
                  <a:lnTo>
                    <a:pt x="204216" y="102107"/>
                  </a:lnTo>
                  <a:lnTo>
                    <a:pt x="102108" y="204215"/>
                  </a:lnTo>
                  <a:lnTo>
                    <a:pt x="761" y="102107"/>
                  </a:lnTo>
                  <a:lnTo>
                    <a:pt x="0" y="102107"/>
                  </a:lnTo>
                  <a:lnTo>
                    <a:pt x="761" y="102107"/>
                  </a:lnTo>
                  <a:lnTo>
                    <a:pt x="102108" y="761"/>
                  </a:lnTo>
                </a:path>
              </a:pathLst>
            </a:custGeom>
            <a:solidFill>
              <a:srgbClr val="4F81B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033" name="Freeform 3"/>
            <p:cNvSpPr/>
            <p:nvPr/>
          </p:nvSpPr>
          <p:spPr>
            <a:xfrm>
              <a:off x="4287633" y="4413709"/>
              <a:ext cx="174364" cy="184895"/>
            </a:xfrm>
            <a:custGeom>
              <a:avLst/>
              <a:gdLst>
                <a:gd name="connsiteX0" fmla="*/ 102107 w 204215"/>
                <a:gd name="connsiteY0" fmla="*/ 761 h 204215"/>
                <a:gd name="connsiteX1" fmla="*/ 102107 w 204215"/>
                <a:gd name="connsiteY1" fmla="*/ 0 h 204215"/>
                <a:gd name="connsiteX2" fmla="*/ 102107 w 204215"/>
                <a:gd name="connsiteY2" fmla="*/ 761 h 204215"/>
                <a:gd name="connsiteX3" fmla="*/ 204215 w 204215"/>
                <a:gd name="connsiteY3" fmla="*/ 102107 h 204215"/>
                <a:gd name="connsiteX4" fmla="*/ 102107 w 204215"/>
                <a:gd name="connsiteY4" fmla="*/ 204215 h 204215"/>
                <a:gd name="connsiteX5" fmla="*/ 761 w 204215"/>
                <a:gd name="connsiteY5" fmla="*/ 102107 h 204215"/>
                <a:gd name="connsiteX6" fmla="*/ 0 w 204215"/>
                <a:gd name="connsiteY6" fmla="*/ 102107 h 204215"/>
                <a:gd name="connsiteX7" fmla="*/ 761 w 204215"/>
                <a:gd name="connsiteY7" fmla="*/ 102107 h 204215"/>
                <a:gd name="connsiteX8" fmla="*/ 102107 w 204215"/>
                <a:gd name="connsiteY8" fmla="*/ 761 h 204215"/>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204215" h="204215">
                  <a:moveTo>
                    <a:pt x="102107" y="761"/>
                  </a:moveTo>
                  <a:lnTo>
                    <a:pt x="102107" y="0"/>
                  </a:lnTo>
                  <a:lnTo>
                    <a:pt x="102107" y="761"/>
                  </a:lnTo>
                  <a:lnTo>
                    <a:pt x="204215" y="102107"/>
                  </a:lnTo>
                  <a:lnTo>
                    <a:pt x="102107" y="204215"/>
                  </a:lnTo>
                  <a:lnTo>
                    <a:pt x="761" y="102107"/>
                  </a:lnTo>
                  <a:lnTo>
                    <a:pt x="0" y="102107"/>
                  </a:lnTo>
                  <a:lnTo>
                    <a:pt x="761" y="102107"/>
                  </a:lnTo>
                  <a:lnTo>
                    <a:pt x="102107" y="761"/>
                  </a:lnTo>
                </a:path>
              </a:pathLst>
            </a:custGeom>
            <a:solidFill>
              <a:srgbClr val="4F81B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034" name="Freeform 3"/>
            <p:cNvSpPr/>
            <p:nvPr/>
          </p:nvSpPr>
          <p:spPr>
            <a:xfrm>
              <a:off x="5032518" y="3915359"/>
              <a:ext cx="174364" cy="184895"/>
            </a:xfrm>
            <a:custGeom>
              <a:avLst/>
              <a:gdLst>
                <a:gd name="connsiteX0" fmla="*/ 102108 w 204216"/>
                <a:gd name="connsiteY0" fmla="*/ 761 h 204216"/>
                <a:gd name="connsiteX1" fmla="*/ 102108 w 204216"/>
                <a:gd name="connsiteY1" fmla="*/ 0 h 204216"/>
                <a:gd name="connsiteX2" fmla="*/ 102108 w 204216"/>
                <a:gd name="connsiteY2" fmla="*/ 761 h 204216"/>
                <a:gd name="connsiteX3" fmla="*/ 204215 w 204216"/>
                <a:gd name="connsiteY3" fmla="*/ 102108 h 204216"/>
                <a:gd name="connsiteX4" fmla="*/ 102108 w 204216"/>
                <a:gd name="connsiteY4" fmla="*/ 204216 h 204216"/>
                <a:gd name="connsiteX5" fmla="*/ 761 w 204216"/>
                <a:gd name="connsiteY5" fmla="*/ 102108 h 204216"/>
                <a:gd name="connsiteX6" fmla="*/ 0 w 204216"/>
                <a:gd name="connsiteY6" fmla="*/ 102108 h 204216"/>
                <a:gd name="connsiteX7" fmla="*/ 761 w 204216"/>
                <a:gd name="connsiteY7" fmla="*/ 102108 h 204216"/>
                <a:gd name="connsiteX8" fmla="*/ 102108 w 204216"/>
                <a:gd name="connsiteY8" fmla="*/ 761 h 20421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204216" h="204216">
                  <a:moveTo>
                    <a:pt x="102108" y="761"/>
                  </a:moveTo>
                  <a:lnTo>
                    <a:pt x="102108" y="0"/>
                  </a:lnTo>
                  <a:lnTo>
                    <a:pt x="102108" y="761"/>
                  </a:lnTo>
                  <a:lnTo>
                    <a:pt x="204215" y="102108"/>
                  </a:lnTo>
                  <a:lnTo>
                    <a:pt x="102108" y="204216"/>
                  </a:lnTo>
                  <a:lnTo>
                    <a:pt x="761" y="102108"/>
                  </a:lnTo>
                  <a:lnTo>
                    <a:pt x="0" y="102108"/>
                  </a:lnTo>
                  <a:lnTo>
                    <a:pt x="761" y="102108"/>
                  </a:lnTo>
                  <a:lnTo>
                    <a:pt x="102108" y="761"/>
                  </a:lnTo>
                </a:path>
              </a:pathLst>
            </a:custGeom>
            <a:solidFill>
              <a:srgbClr val="4F81B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035" name="Freeform 3"/>
            <p:cNvSpPr/>
            <p:nvPr/>
          </p:nvSpPr>
          <p:spPr>
            <a:xfrm>
              <a:off x="5777404" y="2803101"/>
              <a:ext cx="174364" cy="184895"/>
            </a:xfrm>
            <a:custGeom>
              <a:avLst/>
              <a:gdLst>
                <a:gd name="connsiteX0" fmla="*/ 102107 w 204215"/>
                <a:gd name="connsiteY0" fmla="*/ 761 h 204216"/>
                <a:gd name="connsiteX1" fmla="*/ 102107 w 204215"/>
                <a:gd name="connsiteY1" fmla="*/ 0 h 204216"/>
                <a:gd name="connsiteX2" fmla="*/ 102107 w 204215"/>
                <a:gd name="connsiteY2" fmla="*/ 761 h 204216"/>
                <a:gd name="connsiteX3" fmla="*/ 204216 w 204215"/>
                <a:gd name="connsiteY3" fmla="*/ 102107 h 204216"/>
                <a:gd name="connsiteX4" fmla="*/ 102107 w 204215"/>
                <a:gd name="connsiteY4" fmla="*/ 204216 h 204216"/>
                <a:gd name="connsiteX5" fmla="*/ 761 w 204215"/>
                <a:gd name="connsiteY5" fmla="*/ 102107 h 204216"/>
                <a:gd name="connsiteX6" fmla="*/ 0 w 204215"/>
                <a:gd name="connsiteY6" fmla="*/ 102107 h 204216"/>
                <a:gd name="connsiteX7" fmla="*/ 761 w 204215"/>
                <a:gd name="connsiteY7" fmla="*/ 102107 h 204216"/>
                <a:gd name="connsiteX8" fmla="*/ 102107 w 204215"/>
                <a:gd name="connsiteY8" fmla="*/ 761 h 20421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204215" h="204216">
                  <a:moveTo>
                    <a:pt x="102107" y="761"/>
                  </a:moveTo>
                  <a:lnTo>
                    <a:pt x="102107" y="0"/>
                  </a:lnTo>
                  <a:lnTo>
                    <a:pt x="102107" y="761"/>
                  </a:lnTo>
                  <a:lnTo>
                    <a:pt x="204216" y="102107"/>
                  </a:lnTo>
                  <a:lnTo>
                    <a:pt x="102107" y="204216"/>
                  </a:lnTo>
                  <a:lnTo>
                    <a:pt x="761" y="102107"/>
                  </a:lnTo>
                  <a:lnTo>
                    <a:pt x="0" y="102107"/>
                  </a:lnTo>
                  <a:lnTo>
                    <a:pt x="761" y="102107"/>
                  </a:lnTo>
                  <a:lnTo>
                    <a:pt x="102107" y="761"/>
                  </a:lnTo>
                </a:path>
              </a:pathLst>
            </a:custGeom>
            <a:solidFill>
              <a:srgbClr val="4F81B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036" name="Freeform 3"/>
            <p:cNvSpPr/>
            <p:nvPr/>
          </p:nvSpPr>
          <p:spPr>
            <a:xfrm>
              <a:off x="6522290" y="2151636"/>
              <a:ext cx="174364" cy="184895"/>
            </a:xfrm>
            <a:custGeom>
              <a:avLst/>
              <a:gdLst>
                <a:gd name="connsiteX0" fmla="*/ 102107 w 204215"/>
                <a:gd name="connsiteY0" fmla="*/ 761 h 204216"/>
                <a:gd name="connsiteX1" fmla="*/ 102107 w 204215"/>
                <a:gd name="connsiteY1" fmla="*/ 0 h 204216"/>
                <a:gd name="connsiteX2" fmla="*/ 102107 w 204215"/>
                <a:gd name="connsiteY2" fmla="*/ 761 h 204216"/>
                <a:gd name="connsiteX3" fmla="*/ 204215 w 204215"/>
                <a:gd name="connsiteY3" fmla="*/ 102108 h 204216"/>
                <a:gd name="connsiteX4" fmla="*/ 102107 w 204215"/>
                <a:gd name="connsiteY4" fmla="*/ 204216 h 204216"/>
                <a:gd name="connsiteX5" fmla="*/ 761 w 204215"/>
                <a:gd name="connsiteY5" fmla="*/ 102108 h 204216"/>
                <a:gd name="connsiteX6" fmla="*/ 0 w 204215"/>
                <a:gd name="connsiteY6" fmla="*/ 102108 h 204216"/>
                <a:gd name="connsiteX7" fmla="*/ 761 w 204215"/>
                <a:gd name="connsiteY7" fmla="*/ 102108 h 204216"/>
                <a:gd name="connsiteX8" fmla="*/ 102107 w 204215"/>
                <a:gd name="connsiteY8" fmla="*/ 761 h 20421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204215" h="204216">
                  <a:moveTo>
                    <a:pt x="102107" y="761"/>
                  </a:moveTo>
                  <a:lnTo>
                    <a:pt x="102107" y="0"/>
                  </a:lnTo>
                  <a:lnTo>
                    <a:pt x="102107" y="761"/>
                  </a:lnTo>
                  <a:lnTo>
                    <a:pt x="204215" y="102108"/>
                  </a:lnTo>
                  <a:lnTo>
                    <a:pt x="102107" y="204216"/>
                  </a:lnTo>
                  <a:lnTo>
                    <a:pt x="761" y="102108"/>
                  </a:lnTo>
                  <a:lnTo>
                    <a:pt x="0" y="102108"/>
                  </a:lnTo>
                  <a:lnTo>
                    <a:pt x="761" y="102108"/>
                  </a:lnTo>
                  <a:lnTo>
                    <a:pt x="102107" y="761"/>
                  </a:lnTo>
                </a:path>
              </a:pathLst>
            </a:custGeom>
            <a:solidFill>
              <a:srgbClr val="4F81B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037" name="Freeform 3"/>
            <p:cNvSpPr/>
            <p:nvPr/>
          </p:nvSpPr>
          <p:spPr>
            <a:xfrm>
              <a:off x="2306850" y="1777512"/>
              <a:ext cx="207842" cy="98225"/>
            </a:xfrm>
            <a:custGeom>
              <a:avLst/>
              <a:gdLst>
                <a:gd name="connsiteX0" fmla="*/ 0 w 243839"/>
                <a:gd name="connsiteY0" fmla="*/ 0 h 108204"/>
                <a:gd name="connsiteX1" fmla="*/ 0 w 243839"/>
                <a:gd name="connsiteY1" fmla="*/ 108204 h 108204"/>
                <a:gd name="connsiteX2" fmla="*/ 243839 w 243839"/>
                <a:gd name="connsiteY2" fmla="*/ 108204 h 108204"/>
                <a:gd name="connsiteX3" fmla="*/ 243839 w 243839"/>
                <a:gd name="connsiteY3" fmla="*/ 0 h 108204"/>
                <a:gd name="connsiteX4" fmla="*/ 0 w 243839"/>
                <a:gd name="connsiteY4" fmla="*/ 0 h 10820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43839" h="108204">
                  <a:moveTo>
                    <a:pt x="0" y="0"/>
                  </a:moveTo>
                  <a:lnTo>
                    <a:pt x="0" y="108204"/>
                  </a:lnTo>
                  <a:lnTo>
                    <a:pt x="243839" y="108204"/>
                  </a:lnTo>
                  <a:lnTo>
                    <a:pt x="243839" y="0"/>
                  </a:lnTo>
                  <a:lnTo>
                    <a:pt x="0" y="0"/>
                  </a:lnTo>
                </a:path>
              </a:pathLst>
            </a:custGeom>
            <a:solidFill>
              <a:srgbClr val="C0504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038" name="Freeform 3"/>
            <p:cNvSpPr/>
            <p:nvPr/>
          </p:nvSpPr>
          <p:spPr>
            <a:xfrm>
              <a:off x="2306850" y="2287418"/>
              <a:ext cx="207842" cy="98225"/>
            </a:xfrm>
            <a:custGeom>
              <a:avLst/>
              <a:gdLst>
                <a:gd name="connsiteX0" fmla="*/ 0 w 243839"/>
                <a:gd name="connsiteY0" fmla="*/ 0 h 108204"/>
                <a:gd name="connsiteX1" fmla="*/ 0 w 243839"/>
                <a:gd name="connsiteY1" fmla="*/ 108204 h 108204"/>
                <a:gd name="connsiteX2" fmla="*/ 243839 w 243839"/>
                <a:gd name="connsiteY2" fmla="*/ 108204 h 108204"/>
                <a:gd name="connsiteX3" fmla="*/ 243839 w 243839"/>
                <a:gd name="connsiteY3" fmla="*/ 0 h 108204"/>
                <a:gd name="connsiteX4" fmla="*/ 0 w 243839"/>
                <a:gd name="connsiteY4" fmla="*/ 0 h 10820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43839" h="108204">
                  <a:moveTo>
                    <a:pt x="0" y="0"/>
                  </a:moveTo>
                  <a:lnTo>
                    <a:pt x="0" y="108204"/>
                  </a:lnTo>
                  <a:lnTo>
                    <a:pt x="243839" y="108204"/>
                  </a:lnTo>
                  <a:lnTo>
                    <a:pt x="243839" y="0"/>
                  </a:lnTo>
                  <a:lnTo>
                    <a:pt x="0" y="0"/>
                  </a:lnTo>
                </a:path>
              </a:pathLst>
            </a:custGeom>
            <a:solidFill>
              <a:srgbClr val="9BBB59">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039" name="Freeform 3"/>
            <p:cNvSpPr/>
            <p:nvPr/>
          </p:nvSpPr>
          <p:spPr>
            <a:xfrm>
              <a:off x="2306850" y="2797323"/>
              <a:ext cx="207842" cy="98225"/>
            </a:xfrm>
            <a:custGeom>
              <a:avLst/>
              <a:gdLst>
                <a:gd name="connsiteX0" fmla="*/ 0 w 243839"/>
                <a:gd name="connsiteY0" fmla="*/ 0 h 108966"/>
                <a:gd name="connsiteX1" fmla="*/ 0 w 243839"/>
                <a:gd name="connsiteY1" fmla="*/ 108966 h 108966"/>
                <a:gd name="connsiteX2" fmla="*/ 243839 w 243839"/>
                <a:gd name="connsiteY2" fmla="*/ 108966 h 108966"/>
                <a:gd name="connsiteX3" fmla="*/ 243839 w 243839"/>
                <a:gd name="connsiteY3" fmla="*/ 0 h 108966"/>
                <a:gd name="connsiteX4" fmla="*/ 0 w 243839"/>
                <a:gd name="connsiteY4" fmla="*/ 0 h 10896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43839" h="108966">
                  <a:moveTo>
                    <a:pt x="0" y="0"/>
                  </a:moveTo>
                  <a:lnTo>
                    <a:pt x="0" y="108966"/>
                  </a:lnTo>
                  <a:lnTo>
                    <a:pt x="243839" y="108966"/>
                  </a:lnTo>
                  <a:lnTo>
                    <a:pt x="243839" y="0"/>
                  </a:lnTo>
                  <a:lnTo>
                    <a:pt x="0" y="0"/>
                  </a:lnTo>
                </a:path>
              </a:pathLst>
            </a:custGeom>
            <a:solidFill>
              <a:srgbClr val="8064A2">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040" name="Freeform 3"/>
            <p:cNvSpPr/>
            <p:nvPr/>
          </p:nvSpPr>
          <p:spPr>
            <a:xfrm>
              <a:off x="2280346" y="3327451"/>
              <a:ext cx="262244" cy="57780"/>
            </a:xfrm>
            <a:custGeom>
              <a:avLst/>
              <a:gdLst>
                <a:gd name="connsiteX0" fmla="*/ 31242 w 307086"/>
                <a:gd name="connsiteY0" fmla="*/ 0 h 63246"/>
                <a:gd name="connsiteX1" fmla="*/ 275082 w 307086"/>
                <a:gd name="connsiteY1" fmla="*/ 0 h 63246"/>
                <a:gd name="connsiteX2" fmla="*/ 307085 w 307086"/>
                <a:gd name="connsiteY2" fmla="*/ 31241 h 63246"/>
                <a:gd name="connsiteX3" fmla="*/ 275082 w 307086"/>
                <a:gd name="connsiteY3" fmla="*/ 63246 h 63246"/>
                <a:gd name="connsiteX4" fmla="*/ 31242 w 307086"/>
                <a:gd name="connsiteY4" fmla="*/ 63246 h 63246"/>
                <a:gd name="connsiteX5" fmla="*/ 0 w 307086"/>
                <a:gd name="connsiteY5" fmla="*/ 31241 h 63246"/>
                <a:gd name="connsiteX6" fmla="*/ 31242 w 307086"/>
                <a:gd name="connsiteY6" fmla="*/ 0 h 63246"/>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307086" h="63246">
                  <a:moveTo>
                    <a:pt x="31242" y="0"/>
                  </a:moveTo>
                  <a:lnTo>
                    <a:pt x="275082" y="0"/>
                  </a:lnTo>
                  <a:cubicBezTo>
                    <a:pt x="292607" y="0"/>
                    <a:pt x="307085" y="14478"/>
                    <a:pt x="307085" y="31241"/>
                  </a:cubicBezTo>
                  <a:cubicBezTo>
                    <a:pt x="307085" y="48767"/>
                    <a:pt x="292607" y="63246"/>
                    <a:pt x="275082" y="63246"/>
                  </a:cubicBezTo>
                  <a:lnTo>
                    <a:pt x="31242" y="63246"/>
                  </a:lnTo>
                  <a:cubicBezTo>
                    <a:pt x="14477" y="63246"/>
                    <a:pt x="0" y="48767"/>
                    <a:pt x="0" y="31241"/>
                  </a:cubicBezTo>
                  <a:cubicBezTo>
                    <a:pt x="0" y="14478"/>
                    <a:pt x="14477" y="0"/>
                    <a:pt x="31242" y="0"/>
                  </a:cubicBezTo>
                </a:path>
              </a:pathLst>
            </a:custGeom>
            <a:solidFill>
              <a:srgbClr val="4A7EBB">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1041" name="Freeform 3"/>
            <p:cNvSpPr/>
            <p:nvPr/>
          </p:nvSpPr>
          <p:spPr>
            <a:xfrm>
              <a:off x="2361251" y="3304340"/>
              <a:ext cx="99040" cy="104003"/>
            </a:xfrm>
            <a:custGeom>
              <a:avLst/>
              <a:gdLst>
                <a:gd name="connsiteX0" fmla="*/ 57150 w 114300"/>
                <a:gd name="connsiteY0" fmla="*/ 0 h 114300"/>
                <a:gd name="connsiteX1" fmla="*/ 114300 w 114300"/>
                <a:gd name="connsiteY1" fmla="*/ 57150 h 114300"/>
                <a:gd name="connsiteX2" fmla="*/ 57150 w 114300"/>
                <a:gd name="connsiteY2" fmla="*/ 114300 h 114300"/>
                <a:gd name="connsiteX3" fmla="*/ 0 w 114300"/>
                <a:gd name="connsiteY3" fmla="*/ 57150 h 114300"/>
                <a:gd name="connsiteX4" fmla="*/ 57150 w 114300"/>
                <a:gd name="connsiteY4" fmla="*/ 0 h 1143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14300" h="114300">
                  <a:moveTo>
                    <a:pt x="57150" y="0"/>
                  </a:moveTo>
                  <a:lnTo>
                    <a:pt x="114300" y="57150"/>
                  </a:lnTo>
                  <a:lnTo>
                    <a:pt x="57150" y="114300"/>
                  </a:lnTo>
                  <a:lnTo>
                    <a:pt x="0" y="57150"/>
                  </a:lnTo>
                  <a:lnTo>
                    <a:pt x="57150" y="0"/>
                  </a:lnTo>
                </a:path>
              </a:pathLst>
            </a:custGeom>
            <a:solidFill>
              <a:srgbClr val="4F81B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pic>
          <p:nvPicPr>
            <p:cNvPr id="33840" name="Picture 3"/>
            <p:cNvPicPr>
              <a:picLocks noChangeAspect="1" noChangeArrowheads="1"/>
            </p:cNvPicPr>
            <p:nvPr/>
          </p:nvPicPr>
          <p:blipFill>
            <a:blip r:embed="rId2"/>
            <a:srcRect/>
            <a:stretch>
              <a:fillRect/>
            </a:stretch>
          </p:blipFill>
          <p:spPr bwMode="auto">
            <a:xfrm>
              <a:off x="2041653" y="4666090"/>
              <a:ext cx="206337" cy="218903"/>
            </a:xfrm>
            <a:prstGeom prst="rect">
              <a:avLst/>
            </a:prstGeom>
            <a:noFill/>
            <a:ln w="9525">
              <a:noFill/>
              <a:miter lim="800000"/>
              <a:headEnd/>
              <a:tailEnd/>
            </a:ln>
          </p:spPr>
        </p:pic>
        <p:pic>
          <p:nvPicPr>
            <p:cNvPr id="33841" name="Picture 3"/>
            <p:cNvPicPr>
              <a:picLocks noChangeAspect="1" noChangeArrowheads="1"/>
            </p:cNvPicPr>
            <p:nvPr/>
          </p:nvPicPr>
          <p:blipFill>
            <a:blip r:embed="rId3"/>
            <a:srcRect/>
            <a:stretch>
              <a:fillRect/>
            </a:stretch>
          </p:blipFill>
          <p:spPr bwMode="auto">
            <a:xfrm>
              <a:off x="2345729" y="3295066"/>
              <a:ext cx="130318" cy="126733"/>
            </a:xfrm>
            <a:prstGeom prst="rect">
              <a:avLst/>
            </a:prstGeom>
            <a:noFill/>
            <a:ln w="9525">
              <a:noFill/>
              <a:miter lim="800000"/>
              <a:headEnd/>
              <a:tailEnd/>
            </a:ln>
          </p:spPr>
        </p:pic>
        <p:pic>
          <p:nvPicPr>
            <p:cNvPr id="33842" name="Picture 3"/>
            <p:cNvPicPr>
              <a:picLocks noChangeAspect="1" noChangeArrowheads="1"/>
            </p:cNvPicPr>
            <p:nvPr/>
          </p:nvPicPr>
          <p:blipFill>
            <a:blip r:embed="rId4"/>
            <a:srcRect/>
            <a:stretch>
              <a:fillRect/>
            </a:stretch>
          </p:blipFill>
          <p:spPr bwMode="auto">
            <a:xfrm>
              <a:off x="2780124" y="4608484"/>
              <a:ext cx="206337" cy="218903"/>
            </a:xfrm>
            <a:prstGeom prst="rect">
              <a:avLst/>
            </a:prstGeom>
            <a:noFill/>
            <a:ln w="9525">
              <a:noFill/>
              <a:miter lim="800000"/>
              <a:headEnd/>
              <a:tailEnd/>
            </a:ln>
          </p:spPr>
        </p:pic>
        <p:pic>
          <p:nvPicPr>
            <p:cNvPr id="33843" name="Picture 3"/>
            <p:cNvPicPr>
              <a:picLocks noChangeAspect="1" noChangeArrowheads="1"/>
            </p:cNvPicPr>
            <p:nvPr/>
          </p:nvPicPr>
          <p:blipFill>
            <a:blip r:embed="rId5"/>
            <a:srcRect/>
            <a:stretch>
              <a:fillRect/>
            </a:stretch>
          </p:blipFill>
          <p:spPr bwMode="auto">
            <a:xfrm>
              <a:off x="3529454" y="4412623"/>
              <a:ext cx="206337" cy="207382"/>
            </a:xfrm>
            <a:prstGeom prst="rect">
              <a:avLst/>
            </a:prstGeom>
            <a:noFill/>
            <a:ln w="9525">
              <a:noFill/>
              <a:miter lim="800000"/>
              <a:headEnd/>
              <a:tailEnd/>
            </a:ln>
          </p:spPr>
        </p:pic>
        <p:pic>
          <p:nvPicPr>
            <p:cNvPr id="33844" name="Picture 3"/>
            <p:cNvPicPr>
              <a:picLocks noChangeAspect="1" noChangeArrowheads="1"/>
            </p:cNvPicPr>
            <p:nvPr/>
          </p:nvPicPr>
          <p:blipFill>
            <a:blip r:embed="rId6"/>
            <a:srcRect/>
            <a:stretch>
              <a:fillRect/>
            </a:stretch>
          </p:blipFill>
          <p:spPr bwMode="auto">
            <a:xfrm>
              <a:off x="4278784" y="4401102"/>
              <a:ext cx="195477" cy="207382"/>
            </a:xfrm>
            <a:prstGeom prst="rect">
              <a:avLst/>
            </a:prstGeom>
            <a:noFill/>
            <a:ln w="9525">
              <a:noFill/>
              <a:miter lim="800000"/>
              <a:headEnd/>
              <a:tailEnd/>
            </a:ln>
          </p:spPr>
        </p:pic>
        <p:pic>
          <p:nvPicPr>
            <p:cNvPr id="33845" name="Picture 3"/>
            <p:cNvPicPr>
              <a:picLocks noChangeAspect="1" noChangeArrowheads="1"/>
            </p:cNvPicPr>
            <p:nvPr/>
          </p:nvPicPr>
          <p:blipFill>
            <a:blip r:embed="rId7"/>
            <a:srcRect/>
            <a:stretch>
              <a:fillRect/>
            </a:stretch>
          </p:blipFill>
          <p:spPr bwMode="auto">
            <a:xfrm>
              <a:off x="5017254" y="3905690"/>
              <a:ext cx="206337" cy="207382"/>
            </a:xfrm>
            <a:prstGeom prst="rect">
              <a:avLst/>
            </a:prstGeom>
            <a:noFill/>
            <a:ln w="9525">
              <a:noFill/>
              <a:miter lim="800000"/>
              <a:headEnd/>
              <a:tailEnd/>
            </a:ln>
          </p:spPr>
        </p:pic>
        <p:pic>
          <p:nvPicPr>
            <p:cNvPr id="33846" name="Picture 3"/>
            <p:cNvPicPr>
              <a:picLocks noChangeAspect="1" noChangeArrowheads="1"/>
            </p:cNvPicPr>
            <p:nvPr/>
          </p:nvPicPr>
          <p:blipFill>
            <a:blip r:embed="rId8"/>
            <a:srcRect/>
            <a:stretch>
              <a:fillRect/>
            </a:stretch>
          </p:blipFill>
          <p:spPr bwMode="auto">
            <a:xfrm>
              <a:off x="5766585" y="2788133"/>
              <a:ext cx="195477" cy="218903"/>
            </a:xfrm>
            <a:prstGeom prst="rect">
              <a:avLst/>
            </a:prstGeom>
            <a:noFill/>
            <a:ln w="9525">
              <a:noFill/>
              <a:miter lim="800000"/>
              <a:headEnd/>
              <a:tailEnd/>
            </a:ln>
          </p:spPr>
        </p:pic>
        <p:pic>
          <p:nvPicPr>
            <p:cNvPr id="33847" name="Picture 3"/>
            <p:cNvPicPr>
              <a:picLocks noChangeAspect="1" noChangeArrowheads="1"/>
            </p:cNvPicPr>
            <p:nvPr/>
          </p:nvPicPr>
          <p:blipFill>
            <a:blip r:embed="rId9"/>
            <a:srcRect/>
            <a:stretch>
              <a:fillRect/>
            </a:stretch>
          </p:blipFill>
          <p:spPr bwMode="auto">
            <a:xfrm>
              <a:off x="6505055" y="2142945"/>
              <a:ext cx="206337" cy="207382"/>
            </a:xfrm>
            <a:prstGeom prst="rect">
              <a:avLst/>
            </a:prstGeom>
            <a:noFill/>
            <a:ln w="9525">
              <a:noFill/>
              <a:miter lim="800000"/>
              <a:headEnd/>
              <a:tailEnd/>
            </a:ln>
          </p:spPr>
        </p:pic>
        <p:sp>
          <p:nvSpPr>
            <p:cNvPr id="33848" name="TextBox 1"/>
            <p:cNvSpPr txBox="1">
              <a:spLocks noChangeArrowheads="1"/>
            </p:cNvSpPr>
            <p:nvPr/>
          </p:nvSpPr>
          <p:spPr bwMode="auto">
            <a:xfrm>
              <a:off x="6244418" y="1751224"/>
              <a:ext cx="726481" cy="899679"/>
            </a:xfrm>
            <a:prstGeom prst="rect">
              <a:avLst/>
            </a:prstGeom>
            <a:noFill/>
            <a:ln w="9525">
              <a:noFill/>
              <a:miter lim="800000"/>
              <a:headEnd/>
              <a:tailEnd/>
            </a:ln>
          </p:spPr>
          <p:txBody>
            <a:bodyPr wrap="none" lIns="0" tIns="0" rIns="0" bIns="40078">
              <a:spAutoFit/>
            </a:bodyPr>
            <a:lstStyle/>
            <a:p>
              <a:pPr>
                <a:lnSpc>
                  <a:spcPts val="1838"/>
                </a:lnSpc>
                <a:tabLst>
                  <a:tab pos="211138" algn="l"/>
                </a:tabLst>
              </a:pPr>
              <a:r>
                <a:rPr lang="en-US" altLang="zh-CN" sz="1600">
                  <a:solidFill>
                    <a:srgbClr val="133985"/>
                  </a:solidFill>
                  <a:latin typeface="Book Antiqua" pitchFamily="18" charset="0"/>
                </a:rPr>
                <a:t>904</a:t>
              </a:r>
            </a:p>
            <a:p>
              <a:pPr>
                <a:lnSpc>
                  <a:spcPts val="875"/>
                </a:lnSpc>
                <a:tabLst>
                  <a:tab pos="211138" algn="l"/>
                </a:tabLst>
              </a:pPr>
              <a:endParaRPr lang="en-US" altLang="zh-CN"/>
            </a:p>
            <a:p>
              <a:pPr>
                <a:lnSpc>
                  <a:spcPts val="875"/>
                </a:lnSpc>
                <a:tabLst>
                  <a:tab pos="211138" algn="l"/>
                </a:tabLst>
              </a:pPr>
              <a:endParaRPr lang="en-US" altLang="zh-CN"/>
            </a:p>
            <a:p>
              <a:pPr>
                <a:lnSpc>
                  <a:spcPts val="875"/>
                </a:lnSpc>
                <a:tabLst>
                  <a:tab pos="211138" algn="l"/>
                </a:tabLst>
              </a:pPr>
              <a:endParaRPr lang="en-US" altLang="zh-CN"/>
            </a:p>
            <a:p>
              <a:pPr>
                <a:lnSpc>
                  <a:spcPts val="2188"/>
                </a:lnSpc>
                <a:tabLst>
                  <a:tab pos="211138" algn="l"/>
                </a:tabLst>
              </a:pPr>
              <a:r>
                <a:rPr lang="en-US" altLang="zh-CN"/>
                <a:t>	</a:t>
              </a:r>
              <a:r>
                <a:rPr lang="en-US" altLang="zh-CN" sz="1600">
                  <a:solidFill>
                    <a:srgbClr val="A50021"/>
                  </a:solidFill>
                  <a:latin typeface="Book Antiqua" pitchFamily="18" charset="0"/>
                </a:rPr>
                <a:t>58900</a:t>
              </a:r>
            </a:p>
          </p:txBody>
        </p:sp>
        <p:sp>
          <p:nvSpPr>
            <p:cNvPr id="33849" name="TextBox 1"/>
            <p:cNvSpPr txBox="1">
              <a:spLocks noChangeArrowheads="1"/>
            </p:cNvSpPr>
            <p:nvPr/>
          </p:nvSpPr>
          <p:spPr bwMode="auto">
            <a:xfrm>
              <a:off x="6461615" y="3145290"/>
              <a:ext cx="1250983" cy="2271849"/>
            </a:xfrm>
            <a:prstGeom prst="rect">
              <a:avLst/>
            </a:prstGeom>
            <a:noFill/>
            <a:ln w="9525">
              <a:noFill/>
              <a:miter lim="800000"/>
              <a:headEnd/>
              <a:tailEnd/>
            </a:ln>
          </p:spPr>
          <p:txBody>
            <a:bodyPr wrap="none" lIns="0" tIns="0" rIns="0" bIns="40078">
              <a:spAutoFit/>
            </a:bodyPr>
            <a:lstStyle/>
            <a:p>
              <a:pPr>
                <a:lnSpc>
                  <a:spcPts val="2188"/>
                </a:lnSpc>
                <a:tabLst>
                  <a:tab pos="222250" algn="l"/>
                  <a:tab pos="711200" algn="l"/>
                </a:tabLst>
              </a:pPr>
              <a:r>
                <a:rPr lang="en-US" altLang="zh-CN"/>
                <a:t>	</a:t>
              </a:r>
              <a:r>
                <a:rPr lang="en-US" altLang="zh-CN" sz="1600">
                  <a:solidFill>
                    <a:srgbClr val="133985"/>
                  </a:solidFill>
                  <a:latin typeface="Book Antiqua" pitchFamily="18" charset="0"/>
                </a:rPr>
                <a:t>513</a:t>
              </a:r>
              <a:r>
                <a:rPr lang="en-US" altLang="zh-CN" sz="1600">
                  <a:cs typeface="Times New Roman" pitchFamily="18" charset="0"/>
                </a:rPr>
                <a:t>    </a:t>
              </a:r>
              <a:r>
                <a:rPr lang="en-US" altLang="zh-CN" sz="1600">
                  <a:solidFill>
                    <a:srgbClr val="133985"/>
                  </a:solidFill>
                  <a:latin typeface="Book Antiqua" pitchFamily="18" charset="0"/>
                </a:rPr>
                <a:t>40000</a:t>
              </a:r>
            </a:p>
            <a:p>
              <a:pPr>
                <a:lnSpc>
                  <a:spcPts val="875"/>
                </a:lnSpc>
                <a:tabLst>
                  <a:tab pos="222250" algn="l"/>
                  <a:tab pos="711200" algn="l"/>
                </a:tabLst>
              </a:pPr>
              <a:endParaRPr lang="en-US" altLang="zh-CN"/>
            </a:p>
            <a:p>
              <a:pPr>
                <a:lnSpc>
                  <a:spcPts val="2625"/>
                </a:lnSpc>
                <a:tabLst>
                  <a:tab pos="222250" algn="l"/>
                  <a:tab pos="711200" algn="l"/>
                </a:tabLst>
              </a:pPr>
              <a:r>
                <a:rPr lang="en-US" altLang="zh-CN"/>
                <a:t>		</a:t>
              </a:r>
              <a:r>
                <a:rPr lang="en-US" altLang="zh-CN" sz="1600">
                  <a:solidFill>
                    <a:srgbClr val="133985"/>
                  </a:solidFill>
                  <a:latin typeface="Book Antiqua" pitchFamily="18" charset="0"/>
                </a:rPr>
                <a:t>30000</a:t>
              </a:r>
            </a:p>
            <a:p>
              <a:pPr>
                <a:lnSpc>
                  <a:spcPts val="1575"/>
                </a:lnSpc>
                <a:tabLst>
                  <a:tab pos="222250" algn="l"/>
                  <a:tab pos="711200" algn="l"/>
                </a:tabLst>
              </a:pPr>
              <a:r>
                <a:rPr lang="en-US" altLang="zh-CN" sz="1600">
                  <a:solidFill>
                    <a:srgbClr val="133985"/>
                  </a:solidFill>
                  <a:latin typeface="Book Antiqua" pitchFamily="18" charset="0"/>
                </a:rPr>
                <a:t>324</a:t>
              </a:r>
            </a:p>
            <a:p>
              <a:pPr>
                <a:lnSpc>
                  <a:spcPts val="2275"/>
                </a:lnSpc>
                <a:tabLst>
                  <a:tab pos="222250" algn="l"/>
                  <a:tab pos="711200" algn="l"/>
                </a:tabLst>
              </a:pPr>
              <a:r>
                <a:rPr lang="en-US" altLang="zh-CN"/>
                <a:t>		</a:t>
              </a:r>
              <a:r>
                <a:rPr lang="en-US" altLang="zh-CN" sz="1600">
                  <a:solidFill>
                    <a:srgbClr val="133985"/>
                  </a:solidFill>
                  <a:latin typeface="Book Antiqua" pitchFamily="18" charset="0"/>
                </a:rPr>
                <a:t>20000</a:t>
              </a:r>
            </a:p>
            <a:p>
              <a:pPr>
                <a:lnSpc>
                  <a:spcPts val="875"/>
                </a:lnSpc>
                <a:tabLst>
                  <a:tab pos="222250" algn="l"/>
                  <a:tab pos="711200" algn="l"/>
                </a:tabLst>
              </a:pPr>
              <a:endParaRPr lang="en-US" altLang="zh-CN"/>
            </a:p>
            <a:p>
              <a:pPr>
                <a:lnSpc>
                  <a:spcPts val="875"/>
                </a:lnSpc>
                <a:tabLst>
                  <a:tab pos="222250" algn="l"/>
                  <a:tab pos="711200" algn="l"/>
                </a:tabLst>
              </a:pPr>
              <a:endParaRPr lang="en-US" altLang="zh-CN"/>
            </a:p>
            <a:p>
              <a:pPr>
                <a:lnSpc>
                  <a:spcPts val="2100"/>
                </a:lnSpc>
                <a:tabLst>
                  <a:tab pos="222250" algn="l"/>
                  <a:tab pos="711200" algn="l"/>
                </a:tabLst>
              </a:pPr>
              <a:r>
                <a:rPr lang="en-US" altLang="zh-CN"/>
                <a:t>		</a:t>
              </a:r>
              <a:r>
                <a:rPr lang="en-US" altLang="zh-CN" sz="1600">
                  <a:solidFill>
                    <a:srgbClr val="133985"/>
                  </a:solidFill>
                  <a:latin typeface="Book Antiqua" pitchFamily="18" charset="0"/>
                </a:rPr>
                <a:t>10000</a:t>
              </a:r>
            </a:p>
            <a:p>
              <a:pPr>
                <a:lnSpc>
                  <a:spcPts val="875"/>
                </a:lnSpc>
                <a:tabLst>
                  <a:tab pos="222250" algn="l"/>
                  <a:tab pos="711200" algn="l"/>
                </a:tabLst>
              </a:pPr>
              <a:endParaRPr lang="en-US" altLang="zh-CN"/>
            </a:p>
            <a:p>
              <a:pPr>
                <a:lnSpc>
                  <a:spcPts val="875"/>
                </a:lnSpc>
                <a:tabLst>
                  <a:tab pos="222250" algn="l"/>
                  <a:tab pos="711200" algn="l"/>
                </a:tabLst>
              </a:pPr>
              <a:endParaRPr lang="en-US" altLang="zh-CN"/>
            </a:p>
            <a:p>
              <a:pPr>
                <a:lnSpc>
                  <a:spcPts val="2100"/>
                </a:lnSpc>
                <a:tabLst>
                  <a:tab pos="222250" algn="l"/>
                  <a:tab pos="711200" algn="l"/>
                </a:tabLst>
              </a:pPr>
              <a:r>
                <a:rPr lang="en-US" altLang="zh-CN"/>
                <a:t>		</a:t>
              </a:r>
              <a:r>
                <a:rPr lang="en-US" altLang="zh-CN" sz="1600">
                  <a:solidFill>
                    <a:srgbClr val="133985"/>
                  </a:solidFill>
                  <a:latin typeface="Book Antiqua" pitchFamily="18" charset="0"/>
                </a:rPr>
                <a:t>0</a:t>
              </a:r>
            </a:p>
          </p:txBody>
        </p:sp>
        <p:sp>
          <p:nvSpPr>
            <p:cNvPr id="33850" name="TextBox 1"/>
            <p:cNvSpPr txBox="1">
              <a:spLocks noChangeArrowheads="1"/>
            </p:cNvSpPr>
            <p:nvPr/>
          </p:nvSpPr>
          <p:spPr bwMode="auto">
            <a:xfrm>
              <a:off x="7111422" y="1753731"/>
              <a:ext cx="512961" cy="1271576"/>
            </a:xfrm>
            <a:prstGeom prst="rect">
              <a:avLst/>
            </a:prstGeom>
            <a:noFill/>
            <a:ln w="9525">
              <a:noFill/>
              <a:miter lim="800000"/>
              <a:headEnd/>
              <a:tailEnd/>
            </a:ln>
          </p:spPr>
          <p:txBody>
            <a:bodyPr wrap="none" lIns="0" tIns="0" rIns="0" bIns="40078">
              <a:spAutoFit/>
            </a:bodyPr>
            <a:lstStyle/>
            <a:p>
              <a:pPr>
                <a:lnSpc>
                  <a:spcPts val="1838"/>
                </a:lnSpc>
              </a:pPr>
              <a:r>
                <a:rPr lang="en-US" altLang="zh-CN" sz="1600">
                  <a:solidFill>
                    <a:srgbClr val="133985"/>
                  </a:solidFill>
                  <a:latin typeface="Book Antiqua" pitchFamily="18" charset="0"/>
                </a:rPr>
                <a:t>70000</a:t>
              </a:r>
            </a:p>
            <a:p>
              <a:pPr>
                <a:lnSpc>
                  <a:spcPts val="875"/>
                </a:lnSpc>
              </a:pPr>
              <a:endParaRPr lang="en-US" altLang="zh-CN"/>
            </a:p>
            <a:p>
              <a:pPr>
                <a:lnSpc>
                  <a:spcPts val="875"/>
                </a:lnSpc>
              </a:pPr>
              <a:endParaRPr lang="en-US" altLang="zh-CN"/>
            </a:p>
            <a:p>
              <a:pPr>
                <a:lnSpc>
                  <a:spcPts val="2100"/>
                </a:lnSpc>
              </a:pPr>
              <a:r>
                <a:rPr lang="en-US" altLang="zh-CN" sz="1600">
                  <a:solidFill>
                    <a:srgbClr val="133985"/>
                  </a:solidFill>
                  <a:latin typeface="Book Antiqua" pitchFamily="18" charset="0"/>
                </a:rPr>
                <a:t>60000</a:t>
              </a:r>
            </a:p>
            <a:p>
              <a:pPr>
                <a:lnSpc>
                  <a:spcPts val="875"/>
                </a:lnSpc>
              </a:pPr>
              <a:endParaRPr lang="en-US" altLang="zh-CN"/>
            </a:p>
            <a:p>
              <a:pPr>
                <a:lnSpc>
                  <a:spcPts val="875"/>
                </a:lnSpc>
              </a:pPr>
              <a:endParaRPr lang="en-US" altLang="zh-CN"/>
            </a:p>
            <a:p>
              <a:pPr>
                <a:lnSpc>
                  <a:spcPts val="2100"/>
                </a:lnSpc>
              </a:pPr>
              <a:r>
                <a:rPr lang="en-US" altLang="zh-CN" sz="1600">
                  <a:solidFill>
                    <a:srgbClr val="133985"/>
                  </a:solidFill>
                  <a:latin typeface="Book Antiqua" pitchFamily="18" charset="0"/>
                </a:rPr>
                <a:t>50000</a:t>
              </a:r>
            </a:p>
          </p:txBody>
        </p:sp>
        <p:sp>
          <p:nvSpPr>
            <p:cNvPr id="33851" name="TextBox 1"/>
            <p:cNvSpPr txBox="1">
              <a:spLocks noChangeArrowheads="1"/>
            </p:cNvSpPr>
            <p:nvPr/>
          </p:nvSpPr>
          <p:spPr bwMode="auto">
            <a:xfrm>
              <a:off x="1292323" y="3053121"/>
              <a:ext cx="307777" cy="2297498"/>
            </a:xfrm>
            <a:prstGeom prst="rect">
              <a:avLst/>
            </a:prstGeom>
            <a:noFill/>
            <a:ln w="9525">
              <a:noFill/>
              <a:miter lim="800000"/>
              <a:headEnd/>
              <a:tailEnd/>
            </a:ln>
          </p:spPr>
          <p:txBody>
            <a:bodyPr wrap="none" lIns="0" tIns="0" rIns="0" bIns="40078">
              <a:spAutoFit/>
            </a:bodyPr>
            <a:lstStyle/>
            <a:p>
              <a:pPr>
                <a:lnSpc>
                  <a:spcPts val="1838"/>
                </a:lnSpc>
                <a:tabLst>
                  <a:tab pos="200025" algn="l"/>
                </a:tabLst>
              </a:pPr>
              <a:r>
                <a:rPr lang="en-US" altLang="zh-CN" sz="1600">
                  <a:solidFill>
                    <a:srgbClr val="133985"/>
                  </a:solidFill>
                  <a:latin typeface="Book Antiqua" pitchFamily="18" charset="0"/>
                </a:rPr>
                <a:t>600</a:t>
              </a:r>
            </a:p>
            <a:p>
              <a:pPr>
                <a:lnSpc>
                  <a:spcPts val="2713"/>
                </a:lnSpc>
                <a:tabLst>
                  <a:tab pos="200025" algn="l"/>
                </a:tabLst>
              </a:pPr>
              <a:r>
                <a:rPr lang="en-US" altLang="zh-CN" sz="1600">
                  <a:solidFill>
                    <a:srgbClr val="133985"/>
                  </a:solidFill>
                  <a:latin typeface="Book Antiqua" pitchFamily="18" charset="0"/>
                </a:rPr>
                <a:t>500</a:t>
              </a:r>
            </a:p>
            <a:p>
              <a:pPr>
                <a:lnSpc>
                  <a:spcPts val="2625"/>
                </a:lnSpc>
                <a:tabLst>
                  <a:tab pos="200025" algn="l"/>
                </a:tabLst>
              </a:pPr>
              <a:r>
                <a:rPr lang="en-US" altLang="zh-CN" sz="1600">
                  <a:solidFill>
                    <a:srgbClr val="133985"/>
                  </a:solidFill>
                  <a:latin typeface="Book Antiqua" pitchFamily="18" charset="0"/>
                </a:rPr>
                <a:t>400</a:t>
              </a:r>
            </a:p>
            <a:p>
              <a:pPr>
                <a:lnSpc>
                  <a:spcPts val="2625"/>
                </a:lnSpc>
                <a:tabLst>
                  <a:tab pos="200025" algn="l"/>
                </a:tabLst>
              </a:pPr>
              <a:r>
                <a:rPr lang="en-US" altLang="zh-CN" sz="1600">
                  <a:solidFill>
                    <a:srgbClr val="133985"/>
                  </a:solidFill>
                  <a:latin typeface="Book Antiqua" pitchFamily="18" charset="0"/>
                </a:rPr>
                <a:t>300</a:t>
              </a:r>
            </a:p>
            <a:p>
              <a:pPr>
                <a:lnSpc>
                  <a:spcPts val="2713"/>
                </a:lnSpc>
                <a:tabLst>
                  <a:tab pos="200025" algn="l"/>
                </a:tabLst>
              </a:pPr>
              <a:r>
                <a:rPr lang="en-US" altLang="zh-CN" sz="1600">
                  <a:solidFill>
                    <a:srgbClr val="133985"/>
                  </a:solidFill>
                  <a:latin typeface="Book Antiqua" pitchFamily="18" charset="0"/>
                </a:rPr>
                <a:t>200</a:t>
              </a:r>
            </a:p>
            <a:p>
              <a:pPr>
                <a:lnSpc>
                  <a:spcPts val="2625"/>
                </a:lnSpc>
                <a:tabLst>
                  <a:tab pos="200025" algn="l"/>
                </a:tabLst>
              </a:pPr>
              <a:r>
                <a:rPr lang="en-US" altLang="zh-CN" sz="1600">
                  <a:solidFill>
                    <a:srgbClr val="133985"/>
                  </a:solidFill>
                  <a:latin typeface="Book Antiqua" pitchFamily="18" charset="0"/>
                </a:rPr>
                <a:t>100</a:t>
              </a:r>
            </a:p>
            <a:p>
              <a:pPr>
                <a:lnSpc>
                  <a:spcPts val="2625"/>
                </a:lnSpc>
                <a:tabLst>
                  <a:tab pos="200025" algn="l"/>
                </a:tabLst>
              </a:pPr>
              <a:r>
                <a:rPr lang="en-US" altLang="zh-CN"/>
                <a:t>	</a:t>
              </a:r>
              <a:r>
                <a:rPr lang="en-US" altLang="zh-CN" sz="1600">
                  <a:solidFill>
                    <a:srgbClr val="133985"/>
                  </a:solidFill>
                  <a:latin typeface="Book Antiqua" pitchFamily="18" charset="0"/>
                </a:rPr>
                <a:t>0</a:t>
              </a:r>
            </a:p>
          </p:txBody>
        </p:sp>
        <p:sp>
          <p:nvSpPr>
            <p:cNvPr id="33852" name="TextBox 1"/>
            <p:cNvSpPr txBox="1">
              <a:spLocks noChangeArrowheads="1"/>
            </p:cNvSpPr>
            <p:nvPr/>
          </p:nvSpPr>
          <p:spPr bwMode="auto">
            <a:xfrm>
              <a:off x="1204865" y="1884775"/>
              <a:ext cx="410369" cy="1284400"/>
            </a:xfrm>
            <a:prstGeom prst="rect">
              <a:avLst/>
            </a:prstGeom>
            <a:noFill/>
            <a:ln w="9525">
              <a:noFill/>
              <a:miter lim="800000"/>
              <a:headEnd/>
              <a:tailEnd/>
            </a:ln>
          </p:spPr>
          <p:txBody>
            <a:bodyPr wrap="none" lIns="0" tIns="0" rIns="0" bIns="40078">
              <a:spAutoFit/>
            </a:bodyPr>
            <a:lstStyle/>
            <a:p>
              <a:pPr>
                <a:lnSpc>
                  <a:spcPts val="1838"/>
                </a:lnSpc>
                <a:tabLst>
                  <a:tab pos="100013" algn="l"/>
                </a:tabLst>
              </a:pPr>
              <a:r>
                <a:rPr lang="en-US" altLang="zh-CN" sz="1600">
                  <a:solidFill>
                    <a:srgbClr val="133985"/>
                  </a:solidFill>
                  <a:latin typeface="Book Antiqua" pitchFamily="18" charset="0"/>
                </a:rPr>
                <a:t>1000</a:t>
              </a:r>
            </a:p>
            <a:p>
              <a:pPr>
                <a:lnSpc>
                  <a:spcPts val="2625"/>
                </a:lnSpc>
                <a:tabLst>
                  <a:tab pos="100013" algn="l"/>
                </a:tabLst>
              </a:pPr>
              <a:r>
                <a:rPr lang="en-US" altLang="zh-CN"/>
                <a:t>	</a:t>
              </a:r>
              <a:r>
                <a:rPr lang="en-US" altLang="zh-CN" sz="1600">
                  <a:solidFill>
                    <a:srgbClr val="133985"/>
                  </a:solidFill>
                  <a:latin typeface="Book Antiqua" pitchFamily="18" charset="0"/>
                </a:rPr>
                <a:t>900</a:t>
              </a:r>
            </a:p>
            <a:p>
              <a:pPr>
                <a:lnSpc>
                  <a:spcPts val="2713"/>
                </a:lnSpc>
                <a:tabLst>
                  <a:tab pos="100013" algn="l"/>
                </a:tabLst>
              </a:pPr>
              <a:r>
                <a:rPr lang="en-US" altLang="zh-CN"/>
                <a:t>	</a:t>
              </a:r>
              <a:r>
                <a:rPr lang="en-US" altLang="zh-CN" sz="1600">
                  <a:solidFill>
                    <a:srgbClr val="133985"/>
                  </a:solidFill>
                  <a:latin typeface="Book Antiqua" pitchFamily="18" charset="0"/>
                </a:rPr>
                <a:t>800</a:t>
              </a:r>
            </a:p>
            <a:p>
              <a:pPr>
                <a:lnSpc>
                  <a:spcPts val="2625"/>
                </a:lnSpc>
                <a:tabLst>
                  <a:tab pos="100013" algn="l"/>
                </a:tabLst>
              </a:pPr>
              <a:r>
                <a:rPr lang="en-US" altLang="zh-CN"/>
                <a:t>	</a:t>
              </a:r>
              <a:r>
                <a:rPr lang="en-US" altLang="zh-CN" sz="1600">
                  <a:solidFill>
                    <a:srgbClr val="133985"/>
                  </a:solidFill>
                  <a:latin typeface="Book Antiqua" pitchFamily="18" charset="0"/>
                </a:rPr>
                <a:t>700</a:t>
              </a:r>
            </a:p>
          </p:txBody>
        </p:sp>
        <p:sp>
          <p:nvSpPr>
            <p:cNvPr id="33853" name="TextBox 1"/>
            <p:cNvSpPr txBox="1">
              <a:spLocks noChangeArrowheads="1"/>
            </p:cNvSpPr>
            <p:nvPr/>
          </p:nvSpPr>
          <p:spPr bwMode="auto">
            <a:xfrm>
              <a:off x="2530347" y="1762745"/>
              <a:ext cx="718145" cy="1220280"/>
            </a:xfrm>
            <a:prstGeom prst="rect">
              <a:avLst/>
            </a:prstGeom>
            <a:noFill/>
            <a:ln w="9525">
              <a:noFill/>
              <a:miter lim="800000"/>
              <a:headEnd/>
              <a:tailEnd/>
            </a:ln>
          </p:spPr>
          <p:txBody>
            <a:bodyPr wrap="none" lIns="0" tIns="0" rIns="0" bIns="40078">
              <a:spAutoFit/>
            </a:bodyPr>
            <a:lstStyle/>
            <a:p>
              <a:pPr>
                <a:lnSpc>
                  <a:spcPts val="1400"/>
                </a:lnSpc>
              </a:pPr>
              <a:r>
                <a:rPr lang="en-US" altLang="zh-CN" sz="1400">
                  <a:solidFill>
                    <a:srgbClr val="133985"/>
                  </a:solidFill>
                  <a:latin typeface="黑体" pitchFamily="2" charset="-122"/>
                </a:rPr>
                <a:t>总项目数</a:t>
              </a:r>
            </a:p>
            <a:p>
              <a:pPr>
                <a:lnSpc>
                  <a:spcPts val="875"/>
                </a:lnSpc>
              </a:pPr>
              <a:endParaRPr lang="en-US" altLang="zh-CN"/>
            </a:p>
            <a:p>
              <a:pPr>
                <a:lnSpc>
                  <a:spcPts val="875"/>
                </a:lnSpc>
              </a:pPr>
              <a:endParaRPr lang="en-US" altLang="zh-CN"/>
            </a:p>
            <a:p>
              <a:pPr>
                <a:lnSpc>
                  <a:spcPts val="2100"/>
                </a:lnSpc>
              </a:pPr>
              <a:r>
                <a:rPr lang="en-US" altLang="zh-CN" sz="1400">
                  <a:solidFill>
                    <a:srgbClr val="133985"/>
                  </a:solidFill>
                  <a:latin typeface="黑体" pitchFamily="2" charset="-122"/>
                </a:rPr>
                <a:t>青年基金</a:t>
              </a:r>
            </a:p>
            <a:p>
              <a:pPr>
                <a:lnSpc>
                  <a:spcPts val="875"/>
                </a:lnSpc>
              </a:pPr>
              <a:endParaRPr lang="en-US" altLang="zh-CN"/>
            </a:p>
            <a:p>
              <a:pPr>
                <a:lnSpc>
                  <a:spcPts val="875"/>
                </a:lnSpc>
              </a:pPr>
              <a:endParaRPr lang="en-US" altLang="zh-CN"/>
            </a:p>
            <a:p>
              <a:pPr>
                <a:lnSpc>
                  <a:spcPts val="2100"/>
                </a:lnSpc>
              </a:pPr>
              <a:r>
                <a:rPr lang="en-US" altLang="zh-CN" sz="1400">
                  <a:solidFill>
                    <a:srgbClr val="133985"/>
                  </a:solidFill>
                  <a:latin typeface="黑体" pitchFamily="2" charset="-122"/>
                </a:rPr>
                <a:t>面上项目</a:t>
              </a:r>
            </a:p>
          </p:txBody>
        </p:sp>
        <p:sp>
          <p:nvSpPr>
            <p:cNvPr id="33854" name="TextBox 1"/>
            <p:cNvSpPr txBox="1">
              <a:spLocks noChangeArrowheads="1"/>
            </p:cNvSpPr>
            <p:nvPr/>
          </p:nvSpPr>
          <p:spPr bwMode="auto">
            <a:xfrm>
              <a:off x="1770157" y="3306587"/>
              <a:ext cx="1684435" cy="1656296"/>
            </a:xfrm>
            <a:prstGeom prst="rect">
              <a:avLst/>
            </a:prstGeom>
            <a:noFill/>
            <a:ln w="9525">
              <a:noFill/>
              <a:miter lim="800000"/>
              <a:headEnd/>
              <a:tailEnd/>
            </a:ln>
          </p:spPr>
          <p:txBody>
            <a:bodyPr wrap="none" lIns="0" tIns="0" rIns="0" bIns="40078">
              <a:spAutoFit/>
            </a:bodyPr>
            <a:lstStyle/>
            <a:p>
              <a:pPr>
                <a:lnSpc>
                  <a:spcPts val="1400"/>
                </a:lnSpc>
                <a:tabLst>
                  <a:tab pos="277813" algn="l"/>
                  <a:tab pos="477838" algn="l"/>
                  <a:tab pos="777875" algn="l"/>
                </a:tabLst>
              </a:pPr>
              <a:r>
                <a:rPr lang="en-US" altLang="zh-CN"/>
                <a:t>			</a:t>
              </a:r>
              <a:r>
                <a:rPr lang="en-US" altLang="zh-CN" sz="1400">
                  <a:solidFill>
                    <a:srgbClr val="133985"/>
                  </a:solidFill>
                  <a:latin typeface="黑体" pitchFamily="2" charset="-122"/>
                </a:rPr>
                <a:t>经费数（万</a:t>
              </a:r>
            </a:p>
            <a:p>
              <a:pPr>
                <a:lnSpc>
                  <a:spcPts val="1750"/>
                </a:lnSpc>
                <a:tabLst>
                  <a:tab pos="277813" algn="l"/>
                  <a:tab pos="477838" algn="l"/>
                  <a:tab pos="777875" algn="l"/>
                </a:tabLst>
              </a:pPr>
              <a:r>
                <a:rPr lang="en-US" altLang="zh-CN"/>
                <a:t>			</a:t>
              </a:r>
              <a:r>
                <a:rPr lang="en-US" altLang="zh-CN" sz="1400">
                  <a:solidFill>
                    <a:srgbClr val="133985"/>
                  </a:solidFill>
                  <a:latin typeface="黑体" pitchFamily="2" charset="-122"/>
                </a:rPr>
                <a:t>元）</a:t>
              </a:r>
            </a:p>
            <a:p>
              <a:pPr>
                <a:lnSpc>
                  <a:spcPts val="875"/>
                </a:lnSpc>
                <a:tabLst>
                  <a:tab pos="277813" algn="l"/>
                  <a:tab pos="477838" algn="l"/>
                  <a:tab pos="777875" algn="l"/>
                </a:tabLst>
              </a:pPr>
              <a:endParaRPr lang="en-US" altLang="zh-CN"/>
            </a:p>
            <a:p>
              <a:pPr>
                <a:lnSpc>
                  <a:spcPts val="875"/>
                </a:lnSpc>
                <a:tabLst>
                  <a:tab pos="277813" algn="l"/>
                  <a:tab pos="477838" algn="l"/>
                  <a:tab pos="777875" algn="l"/>
                </a:tabLst>
              </a:pPr>
              <a:endParaRPr lang="en-US" altLang="zh-CN"/>
            </a:p>
            <a:p>
              <a:pPr>
                <a:lnSpc>
                  <a:spcPts val="875"/>
                </a:lnSpc>
                <a:tabLst>
                  <a:tab pos="277813" algn="l"/>
                  <a:tab pos="477838" algn="l"/>
                  <a:tab pos="777875" algn="l"/>
                </a:tabLst>
              </a:pPr>
              <a:endParaRPr lang="en-US" altLang="zh-CN"/>
            </a:p>
            <a:p>
              <a:pPr>
                <a:lnSpc>
                  <a:spcPts val="875"/>
                </a:lnSpc>
                <a:tabLst>
                  <a:tab pos="277813" algn="l"/>
                  <a:tab pos="477838" algn="l"/>
                  <a:tab pos="777875" algn="l"/>
                </a:tabLst>
              </a:pPr>
              <a:endParaRPr lang="en-US" altLang="zh-CN"/>
            </a:p>
            <a:p>
              <a:pPr>
                <a:lnSpc>
                  <a:spcPts val="2538"/>
                </a:lnSpc>
                <a:tabLst>
                  <a:tab pos="277813" algn="l"/>
                  <a:tab pos="477838" algn="l"/>
                  <a:tab pos="777875" algn="l"/>
                </a:tabLst>
              </a:pPr>
              <a:r>
                <a:rPr lang="en-US" altLang="zh-CN" sz="1600">
                  <a:solidFill>
                    <a:srgbClr val="133985"/>
                  </a:solidFill>
                  <a:latin typeface="Book Antiqua" pitchFamily="18" charset="0"/>
                </a:rPr>
                <a:t>202</a:t>
              </a:r>
              <a:r>
                <a:rPr lang="en-US" altLang="zh-CN" sz="1600">
                  <a:cs typeface="Times New Roman" pitchFamily="18" charset="0"/>
                </a:rPr>
                <a:t>   </a:t>
              </a:r>
              <a:r>
                <a:rPr lang="en-US" altLang="zh-CN" sz="1600">
                  <a:solidFill>
                    <a:srgbClr val="133985"/>
                  </a:solidFill>
                  <a:latin typeface="Book Antiqua" pitchFamily="18" charset="0"/>
                </a:rPr>
                <a:t>202</a:t>
              </a:r>
            </a:p>
            <a:p>
              <a:pPr>
                <a:lnSpc>
                  <a:spcPts val="2013"/>
                </a:lnSpc>
                <a:tabLst>
                  <a:tab pos="277813" algn="l"/>
                  <a:tab pos="477838" algn="l"/>
                  <a:tab pos="777875" algn="l"/>
                </a:tabLst>
              </a:pPr>
              <a:r>
                <a:rPr lang="en-US" altLang="zh-CN"/>
                <a:t>		</a:t>
              </a:r>
              <a:r>
                <a:rPr lang="en-US" altLang="zh-CN" sz="1600">
                  <a:solidFill>
                    <a:srgbClr val="A50021"/>
                  </a:solidFill>
                  <a:latin typeface="Book Antiqua" pitchFamily="18" charset="0"/>
                </a:rPr>
                <a:t>9313</a:t>
              </a:r>
            </a:p>
            <a:p>
              <a:pPr>
                <a:lnSpc>
                  <a:spcPts val="1313"/>
                </a:lnSpc>
                <a:tabLst>
                  <a:tab pos="277813" algn="l"/>
                  <a:tab pos="477838" algn="l"/>
                  <a:tab pos="777875" algn="l"/>
                </a:tabLst>
              </a:pPr>
              <a:r>
                <a:rPr lang="en-US" altLang="zh-CN"/>
                <a:t>	</a:t>
              </a:r>
              <a:r>
                <a:rPr lang="en-US" altLang="zh-CN" sz="1600">
                  <a:solidFill>
                    <a:srgbClr val="133985"/>
                  </a:solidFill>
                  <a:latin typeface="Book Antiqua" pitchFamily="18" charset="0"/>
                </a:rPr>
                <a:t>75</a:t>
              </a:r>
            </a:p>
          </p:txBody>
        </p:sp>
        <p:sp>
          <p:nvSpPr>
            <p:cNvPr id="33855" name="TextBox 1"/>
            <p:cNvSpPr txBox="1">
              <a:spLocks noChangeArrowheads="1"/>
            </p:cNvSpPr>
            <p:nvPr/>
          </p:nvSpPr>
          <p:spPr bwMode="auto">
            <a:xfrm>
              <a:off x="1412178" y="5414968"/>
              <a:ext cx="6332060" cy="1133698"/>
            </a:xfrm>
            <a:prstGeom prst="rect">
              <a:avLst/>
            </a:prstGeom>
            <a:noFill/>
            <a:ln w="9525">
              <a:noFill/>
              <a:miter lim="800000"/>
              <a:headEnd/>
              <a:tailEnd/>
            </a:ln>
          </p:spPr>
          <p:txBody>
            <a:bodyPr lIns="0" tIns="0" rIns="0" bIns="40078">
              <a:spAutoFit/>
            </a:bodyPr>
            <a:lstStyle/>
            <a:p>
              <a:pPr>
                <a:lnSpc>
                  <a:spcPts val="1838"/>
                </a:lnSpc>
                <a:tabLst>
                  <a:tab pos="411163" algn="l"/>
                </a:tabLst>
              </a:pPr>
              <a:r>
                <a:rPr lang="en-US" altLang="zh-CN"/>
                <a:t>	</a:t>
              </a:r>
              <a:r>
                <a:rPr lang="en-US" altLang="zh-CN" sz="1600">
                  <a:solidFill>
                    <a:srgbClr val="133985"/>
                  </a:solidFill>
                  <a:latin typeface="Book Antiqua" pitchFamily="18" charset="0"/>
                </a:rPr>
                <a:t>2006</a:t>
              </a:r>
              <a:r>
                <a:rPr lang="en-US" altLang="zh-CN" sz="1600">
                  <a:solidFill>
                    <a:srgbClr val="133985"/>
                  </a:solidFill>
                  <a:latin typeface="黑体" pitchFamily="2" charset="-122"/>
                </a:rPr>
                <a:t>年</a:t>
              </a:r>
              <a:r>
                <a:rPr lang="en-US" altLang="zh-CN" sz="1600">
                  <a:cs typeface="Times New Roman" pitchFamily="18" charset="0"/>
                </a:rPr>
                <a:t>    </a:t>
              </a:r>
              <a:r>
                <a:rPr lang="en-US" altLang="zh-CN" sz="1600">
                  <a:solidFill>
                    <a:srgbClr val="133985"/>
                  </a:solidFill>
                  <a:latin typeface="Book Antiqua" pitchFamily="18" charset="0"/>
                </a:rPr>
                <a:t>2007</a:t>
              </a:r>
              <a:r>
                <a:rPr lang="en-US" altLang="zh-CN" sz="1600">
                  <a:solidFill>
                    <a:srgbClr val="133985"/>
                  </a:solidFill>
                  <a:latin typeface="黑体" pitchFamily="2" charset="-122"/>
                </a:rPr>
                <a:t>年</a:t>
              </a:r>
              <a:r>
                <a:rPr lang="en-US" altLang="zh-CN" sz="1600">
                  <a:cs typeface="Times New Roman" pitchFamily="18" charset="0"/>
                </a:rPr>
                <a:t>    </a:t>
              </a:r>
              <a:r>
                <a:rPr lang="en-US" altLang="zh-CN" sz="1600">
                  <a:solidFill>
                    <a:srgbClr val="133985"/>
                  </a:solidFill>
                  <a:latin typeface="Book Antiqua" pitchFamily="18" charset="0"/>
                </a:rPr>
                <a:t>2008</a:t>
              </a:r>
              <a:r>
                <a:rPr lang="en-US" altLang="zh-CN" sz="1600">
                  <a:solidFill>
                    <a:srgbClr val="133985"/>
                  </a:solidFill>
                  <a:latin typeface="黑体" pitchFamily="2" charset="-122"/>
                </a:rPr>
                <a:t>年</a:t>
              </a:r>
              <a:r>
                <a:rPr lang="en-US" altLang="zh-CN" sz="1600">
                  <a:cs typeface="Times New Roman" pitchFamily="18" charset="0"/>
                </a:rPr>
                <a:t>    </a:t>
              </a:r>
              <a:r>
                <a:rPr lang="en-US" altLang="zh-CN" sz="1600">
                  <a:solidFill>
                    <a:srgbClr val="133985"/>
                  </a:solidFill>
                  <a:latin typeface="Book Antiqua" pitchFamily="18" charset="0"/>
                </a:rPr>
                <a:t>2009</a:t>
              </a:r>
              <a:r>
                <a:rPr lang="en-US" altLang="zh-CN" sz="1600">
                  <a:solidFill>
                    <a:srgbClr val="133985"/>
                  </a:solidFill>
                  <a:latin typeface="黑体" pitchFamily="2" charset="-122"/>
                </a:rPr>
                <a:t>年</a:t>
              </a:r>
              <a:r>
                <a:rPr lang="en-US" altLang="zh-CN" sz="1600">
                  <a:cs typeface="Times New Roman" pitchFamily="18" charset="0"/>
                </a:rPr>
                <a:t>    </a:t>
              </a:r>
              <a:r>
                <a:rPr lang="en-US" altLang="zh-CN" sz="1600">
                  <a:solidFill>
                    <a:srgbClr val="133985"/>
                  </a:solidFill>
                  <a:latin typeface="Book Antiqua" pitchFamily="18" charset="0"/>
                </a:rPr>
                <a:t>2010</a:t>
              </a:r>
              <a:r>
                <a:rPr lang="en-US" altLang="zh-CN" sz="1600">
                  <a:solidFill>
                    <a:srgbClr val="133985"/>
                  </a:solidFill>
                  <a:latin typeface="黑体" pitchFamily="2" charset="-122"/>
                </a:rPr>
                <a:t>年</a:t>
              </a:r>
              <a:r>
                <a:rPr lang="en-US" altLang="zh-CN" sz="1600">
                  <a:cs typeface="Times New Roman" pitchFamily="18" charset="0"/>
                </a:rPr>
                <a:t>    </a:t>
              </a:r>
              <a:r>
                <a:rPr lang="en-US" altLang="zh-CN" sz="1600">
                  <a:solidFill>
                    <a:srgbClr val="133985"/>
                  </a:solidFill>
                  <a:latin typeface="Book Antiqua" pitchFamily="18" charset="0"/>
                </a:rPr>
                <a:t>2011</a:t>
              </a:r>
              <a:r>
                <a:rPr lang="en-US" altLang="zh-CN" sz="1600">
                  <a:solidFill>
                    <a:srgbClr val="133985"/>
                  </a:solidFill>
                  <a:latin typeface="黑体" pitchFamily="2" charset="-122"/>
                </a:rPr>
                <a:t>年</a:t>
              </a:r>
              <a:r>
                <a:rPr lang="en-US" altLang="zh-CN" sz="1600">
                  <a:cs typeface="Times New Roman" pitchFamily="18" charset="0"/>
                </a:rPr>
                <a:t>    </a:t>
              </a:r>
              <a:r>
                <a:rPr lang="en-US" altLang="zh-CN" sz="1600">
                  <a:solidFill>
                    <a:srgbClr val="133985"/>
                  </a:solidFill>
                  <a:latin typeface="Book Antiqua" pitchFamily="18" charset="0"/>
                </a:rPr>
                <a:t>2012</a:t>
              </a:r>
              <a:r>
                <a:rPr lang="en-US" altLang="zh-CN" sz="1600">
                  <a:solidFill>
                    <a:srgbClr val="133985"/>
                  </a:solidFill>
                  <a:latin typeface="黑体" pitchFamily="2" charset="-122"/>
                </a:rPr>
                <a:t>年</a:t>
              </a:r>
            </a:p>
            <a:p>
              <a:pPr>
                <a:lnSpc>
                  <a:spcPts val="875"/>
                </a:lnSpc>
                <a:tabLst>
                  <a:tab pos="411163" algn="l"/>
                </a:tabLst>
              </a:pPr>
              <a:endParaRPr lang="en-US" altLang="zh-CN"/>
            </a:p>
            <a:p>
              <a:pPr>
                <a:lnSpc>
                  <a:spcPts val="875"/>
                </a:lnSpc>
                <a:tabLst>
                  <a:tab pos="411163" algn="l"/>
                </a:tabLst>
              </a:pPr>
              <a:endParaRPr lang="en-US" altLang="zh-CN"/>
            </a:p>
            <a:p>
              <a:pPr>
                <a:lnSpc>
                  <a:spcPts val="2888"/>
                </a:lnSpc>
                <a:tabLst>
                  <a:tab pos="411163" algn="l"/>
                </a:tabLst>
              </a:pPr>
              <a:r>
                <a:rPr lang="zh-CN" altLang="en-US" sz="2100">
                  <a:solidFill>
                    <a:srgbClr val="133985"/>
                  </a:solidFill>
                  <a:latin typeface="黑体" pitchFamily="2" charset="-122"/>
                </a:rPr>
                <a:t>自然科学基金再创历史新高，获项目总数</a:t>
              </a:r>
              <a:r>
                <a:rPr lang="en-US" altLang="zh-CN" sz="2100">
                  <a:solidFill>
                    <a:srgbClr val="133985"/>
                  </a:solidFill>
                  <a:latin typeface="黑体" pitchFamily="2" charset="-122"/>
                </a:rPr>
                <a:t>904</a:t>
              </a:r>
              <a:r>
                <a:rPr lang="zh-CN" altLang="en-US" sz="2100">
                  <a:solidFill>
                    <a:srgbClr val="133985"/>
                  </a:solidFill>
                  <a:latin typeface="黑体" pitchFamily="2" charset="-122"/>
                </a:rPr>
                <a:t>项，资助经费</a:t>
              </a:r>
              <a:r>
                <a:rPr lang="en-US" altLang="zh-CN" sz="2100">
                  <a:solidFill>
                    <a:srgbClr val="133985"/>
                  </a:solidFill>
                  <a:latin typeface="黑体" pitchFamily="2" charset="-122"/>
                </a:rPr>
                <a:t>5.89</a:t>
              </a:r>
              <a:r>
                <a:rPr lang="zh-CN" altLang="en-US" sz="2100">
                  <a:solidFill>
                    <a:srgbClr val="133985"/>
                  </a:solidFill>
                  <a:latin typeface="黑体" pitchFamily="2" charset="-122"/>
                </a:rPr>
                <a:t>亿元，</a:t>
              </a:r>
              <a:r>
                <a:rPr lang="zh-CN" altLang="en-US" sz="2100">
                  <a:solidFill>
                    <a:srgbClr val="C00000"/>
                  </a:solidFill>
                  <a:latin typeface="黑体" pitchFamily="2" charset="-122"/>
                </a:rPr>
                <a:t>连续三年全国第一</a:t>
              </a:r>
              <a:endParaRPr lang="en-US" altLang="zh-CN" sz="2100">
                <a:solidFill>
                  <a:srgbClr val="C00000"/>
                </a:solidFill>
                <a:latin typeface="黑体" pitchFamily="2" charset="-122"/>
              </a:endParaRPr>
            </a:p>
          </p:txBody>
        </p:sp>
      </p:grpSp>
      <p:sp>
        <p:nvSpPr>
          <p:cNvPr id="68" name="Text Box 5"/>
          <p:cNvSpPr txBox="1">
            <a:spLocks noChangeArrowheads="1"/>
          </p:cNvSpPr>
          <p:nvPr/>
        </p:nvSpPr>
        <p:spPr bwMode="black">
          <a:xfrm>
            <a:off x="0" y="77788"/>
            <a:ext cx="9144000" cy="584200"/>
          </a:xfrm>
          <a:prstGeom prst="rect">
            <a:avLst/>
          </a:prstGeom>
          <a:noFill/>
          <a:ln w="6350" algn="ctr">
            <a:noFill/>
            <a:miter lim="800000"/>
            <a:headEnd/>
            <a:tailEnd/>
          </a:ln>
        </p:spPr>
        <p:txBody>
          <a:bodyPr>
            <a:spAutoFit/>
          </a:bodyPr>
          <a:lstStyle/>
          <a:p>
            <a:pPr algn="ctr">
              <a:spcBef>
                <a:spcPct val="50000"/>
              </a:spcBef>
              <a:defRPr/>
            </a:pPr>
            <a:r>
              <a:rPr lang="zh-CN" altLang="en-US" sz="3200" dirty="0">
                <a:solidFill>
                  <a:srgbClr val="A50021"/>
                </a:solidFill>
                <a:latin typeface="+mj-ea"/>
                <a:ea typeface="+mj-ea"/>
              </a:rPr>
              <a:t>科技创新和服务社会呈现新亮点</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4817" name="Group 7"/>
          <p:cNvGrpSpPr>
            <a:grpSpLocks/>
          </p:cNvGrpSpPr>
          <p:nvPr/>
        </p:nvGrpSpPr>
        <p:grpSpPr bwMode="auto">
          <a:xfrm>
            <a:off x="33338" y="908050"/>
            <a:ext cx="5545137" cy="3711575"/>
            <a:chOff x="1726718" y="1463194"/>
            <a:chExt cx="5690565" cy="4630968"/>
          </a:xfrm>
        </p:grpSpPr>
        <p:pic>
          <p:nvPicPr>
            <p:cNvPr id="34822" name="Picture 3"/>
            <p:cNvPicPr>
              <a:picLocks noChangeAspect="1" noChangeArrowheads="1"/>
            </p:cNvPicPr>
            <p:nvPr/>
          </p:nvPicPr>
          <p:blipFill>
            <a:blip r:embed="rId2"/>
            <a:srcRect/>
            <a:stretch>
              <a:fillRect/>
            </a:stretch>
          </p:blipFill>
          <p:spPr bwMode="auto">
            <a:xfrm>
              <a:off x="1726718" y="1463194"/>
              <a:ext cx="5690565" cy="3640702"/>
            </a:xfrm>
            <a:prstGeom prst="rect">
              <a:avLst/>
            </a:prstGeom>
            <a:noFill/>
            <a:ln w="9525">
              <a:noFill/>
              <a:miter lim="800000"/>
              <a:headEnd/>
              <a:tailEnd/>
            </a:ln>
          </p:spPr>
        </p:pic>
        <p:sp>
          <p:nvSpPr>
            <p:cNvPr id="34823" name="TextBox 1"/>
            <p:cNvSpPr txBox="1">
              <a:spLocks noChangeArrowheads="1"/>
            </p:cNvSpPr>
            <p:nvPr/>
          </p:nvSpPr>
          <p:spPr bwMode="auto">
            <a:xfrm>
              <a:off x="1914614" y="5223851"/>
              <a:ext cx="5314773" cy="870311"/>
            </a:xfrm>
            <a:prstGeom prst="rect">
              <a:avLst/>
            </a:prstGeom>
            <a:noFill/>
            <a:ln w="9525">
              <a:noFill/>
              <a:miter lim="800000"/>
              <a:headEnd/>
              <a:tailEnd/>
            </a:ln>
          </p:spPr>
          <p:txBody>
            <a:bodyPr lIns="0" tIns="0" rIns="0" bIns="40078">
              <a:spAutoFit/>
            </a:bodyPr>
            <a:lstStyle/>
            <a:p>
              <a:r>
                <a:rPr lang="en-US" altLang="zh-CN" sz="2100">
                  <a:solidFill>
                    <a:srgbClr val="133985"/>
                  </a:solidFill>
                  <a:latin typeface="黑体" pitchFamily="2" charset="-122"/>
                </a:rPr>
                <a:t>张万斌教授科研团队的</a:t>
              </a:r>
              <a:r>
                <a:rPr lang="en-US" altLang="zh-CN" sz="2100">
                  <a:solidFill>
                    <a:srgbClr val="A50021"/>
                  </a:solidFill>
                  <a:latin typeface="黑体" pitchFamily="2" charset="-122"/>
                </a:rPr>
                <a:t>青蒿素高效人工合成</a:t>
              </a:r>
              <a:r>
                <a:rPr lang="en-US" altLang="zh-CN" sz="2100">
                  <a:solidFill>
                    <a:srgbClr val="133985"/>
                  </a:solidFill>
                  <a:latin typeface="黑体" pitchFamily="2" charset="-122"/>
                </a:rPr>
                <a:t>获</a:t>
              </a:r>
              <a:r>
                <a:rPr lang="en-US" altLang="zh-CN" sz="2100">
                  <a:solidFill>
                    <a:srgbClr val="A50021"/>
                  </a:solidFill>
                  <a:latin typeface="黑体" pitchFamily="2" charset="-122"/>
                </a:rPr>
                <a:t>世界级突破</a:t>
              </a:r>
              <a:r>
                <a:rPr lang="en-US" altLang="zh-CN" sz="2100">
                  <a:solidFill>
                    <a:srgbClr val="133985"/>
                  </a:solidFill>
                  <a:latin typeface="黑体" pitchFamily="2" charset="-122"/>
                </a:rPr>
                <a:t>，有望造福数亿疟疾患者</a:t>
              </a:r>
            </a:p>
          </p:txBody>
        </p:sp>
      </p:grpSp>
      <p:sp>
        <p:nvSpPr>
          <p:cNvPr id="10" name="Text Box 5"/>
          <p:cNvSpPr txBox="1">
            <a:spLocks noChangeArrowheads="1"/>
          </p:cNvSpPr>
          <p:nvPr/>
        </p:nvSpPr>
        <p:spPr bwMode="black">
          <a:xfrm>
            <a:off x="0" y="77788"/>
            <a:ext cx="9144000" cy="584200"/>
          </a:xfrm>
          <a:prstGeom prst="rect">
            <a:avLst/>
          </a:prstGeom>
          <a:noFill/>
          <a:ln w="6350" algn="ctr">
            <a:noFill/>
            <a:miter lim="800000"/>
            <a:headEnd/>
            <a:tailEnd/>
          </a:ln>
        </p:spPr>
        <p:txBody>
          <a:bodyPr>
            <a:spAutoFit/>
          </a:bodyPr>
          <a:lstStyle/>
          <a:p>
            <a:pPr algn="ctr">
              <a:spcBef>
                <a:spcPct val="50000"/>
              </a:spcBef>
              <a:defRPr/>
            </a:pPr>
            <a:r>
              <a:rPr lang="zh-CN" altLang="en-US" sz="3200" dirty="0">
                <a:solidFill>
                  <a:srgbClr val="A50021"/>
                </a:solidFill>
                <a:latin typeface="+mj-ea"/>
                <a:ea typeface="+mj-ea"/>
              </a:rPr>
              <a:t>科技创新和服务社会呈现新亮点</a:t>
            </a:r>
          </a:p>
        </p:txBody>
      </p:sp>
      <p:grpSp>
        <p:nvGrpSpPr>
          <p:cNvPr id="5" name="Group 4"/>
          <p:cNvGrpSpPr>
            <a:grpSpLocks/>
          </p:cNvGrpSpPr>
          <p:nvPr/>
        </p:nvGrpSpPr>
        <p:grpSpPr bwMode="auto">
          <a:xfrm>
            <a:off x="3240088" y="2251075"/>
            <a:ext cx="5792787" cy="4606925"/>
            <a:chOff x="107504" y="908720"/>
            <a:chExt cx="5793587" cy="4607127"/>
          </a:xfrm>
        </p:grpSpPr>
        <p:pic>
          <p:nvPicPr>
            <p:cNvPr id="34820" name="Picture 3"/>
            <p:cNvPicPr>
              <a:picLocks noChangeAspect="1"/>
            </p:cNvPicPr>
            <p:nvPr/>
          </p:nvPicPr>
          <p:blipFill>
            <a:blip r:embed="rId3"/>
            <a:srcRect/>
            <a:stretch>
              <a:fillRect/>
            </a:stretch>
          </p:blipFill>
          <p:spPr bwMode="auto">
            <a:xfrm>
              <a:off x="107504" y="908720"/>
              <a:ext cx="5793587" cy="3920327"/>
            </a:xfrm>
            <a:prstGeom prst="rect">
              <a:avLst/>
            </a:prstGeom>
            <a:noFill/>
            <a:ln w="9525">
              <a:noFill/>
              <a:miter lim="800000"/>
              <a:headEnd/>
              <a:tailEnd/>
            </a:ln>
          </p:spPr>
        </p:pic>
        <p:sp>
          <p:nvSpPr>
            <p:cNvPr id="34821" name="TextBox 6"/>
            <p:cNvSpPr txBox="1">
              <a:spLocks noChangeArrowheads="1"/>
            </p:cNvSpPr>
            <p:nvPr/>
          </p:nvSpPr>
          <p:spPr bwMode="auto">
            <a:xfrm>
              <a:off x="215516" y="4829047"/>
              <a:ext cx="5580620" cy="686800"/>
            </a:xfrm>
            <a:prstGeom prst="rect">
              <a:avLst/>
            </a:prstGeom>
            <a:noFill/>
            <a:ln w="9525">
              <a:noFill/>
              <a:miter lim="800000"/>
              <a:headEnd/>
              <a:tailEnd/>
            </a:ln>
          </p:spPr>
          <p:txBody>
            <a:bodyPr lIns="0" tIns="0" rIns="0" bIns="40078">
              <a:spAutoFit/>
            </a:bodyPr>
            <a:lstStyle/>
            <a:p>
              <a:r>
                <a:rPr lang="zh-CN" altLang="en-US" sz="2100">
                  <a:solidFill>
                    <a:srgbClr val="133985"/>
                  </a:solidFill>
                  <a:latin typeface="黑体" pitchFamily="2" charset="-122"/>
                </a:rPr>
                <a:t>数字电视国家工程研究中心技术团队圆满完成</a:t>
              </a:r>
              <a:r>
                <a:rPr lang="zh-CN" altLang="en-US" sz="2100">
                  <a:solidFill>
                    <a:srgbClr val="A50021"/>
                  </a:solidFill>
                  <a:latin typeface="黑体" pitchFamily="2" charset="-122"/>
                </a:rPr>
                <a:t>神舟九号</a:t>
              </a:r>
              <a:r>
                <a:rPr lang="zh-CN" altLang="en-US" sz="2100">
                  <a:solidFill>
                    <a:srgbClr val="133985"/>
                  </a:solidFill>
                  <a:latin typeface="黑体" pitchFamily="2" charset="-122"/>
                </a:rPr>
                <a:t>返回搜救通信保障任务</a:t>
              </a:r>
              <a:endParaRPr lang="en-US" altLang="zh-CN" sz="2100">
                <a:solidFill>
                  <a:srgbClr val="133985"/>
                </a:solidFill>
                <a:latin typeface="黑体"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AutoShape 2"/>
          <p:cNvSpPr>
            <a:spLocks noChangeArrowheads="1"/>
          </p:cNvSpPr>
          <p:nvPr/>
        </p:nvSpPr>
        <p:spPr bwMode="gray">
          <a:xfrm>
            <a:off x="811213" y="836613"/>
            <a:ext cx="7380287" cy="955675"/>
          </a:xfrm>
          <a:prstGeom prst="roundRect">
            <a:avLst>
              <a:gd name="adj" fmla="val 50000"/>
            </a:avLst>
          </a:prstGeom>
          <a:gradFill rotWithShape="1">
            <a:gsLst>
              <a:gs pos="0">
                <a:srgbClr val="05CDD7"/>
              </a:gs>
              <a:gs pos="50000">
                <a:srgbClr val="98EAEF"/>
              </a:gs>
              <a:gs pos="100000">
                <a:srgbClr val="05CDD7"/>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zh-CN" altLang="en-US" sz="2800" dirty="0">
                <a:latin typeface="黑体" pitchFamily="2" charset="-122"/>
              </a:rPr>
              <a:t>学科和创新平台建设迈上新台阶</a:t>
            </a:r>
          </a:p>
        </p:txBody>
      </p:sp>
      <p:sp>
        <p:nvSpPr>
          <p:cNvPr id="19459" name="Text Box 5"/>
          <p:cNvSpPr txBox="1">
            <a:spLocks noChangeArrowheads="1"/>
          </p:cNvSpPr>
          <p:nvPr/>
        </p:nvSpPr>
        <p:spPr bwMode="black">
          <a:xfrm>
            <a:off x="0" y="77788"/>
            <a:ext cx="9144000" cy="584200"/>
          </a:xfrm>
          <a:prstGeom prst="rect">
            <a:avLst/>
          </a:prstGeom>
          <a:noFill/>
          <a:ln w="6350" algn="ctr">
            <a:noFill/>
            <a:miter lim="800000"/>
            <a:headEnd/>
            <a:tailEnd/>
          </a:ln>
        </p:spPr>
        <p:txBody>
          <a:bodyPr>
            <a:spAutoFit/>
          </a:bodyPr>
          <a:lstStyle/>
          <a:p>
            <a:pPr algn="ctr">
              <a:spcBef>
                <a:spcPct val="50000"/>
              </a:spcBef>
              <a:defRPr/>
            </a:pPr>
            <a:r>
              <a:rPr lang="zh-CN" altLang="en-US" sz="3200" dirty="0">
                <a:solidFill>
                  <a:srgbClr val="A50021"/>
                </a:solidFill>
                <a:latin typeface="+mj-ea"/>
                <a:ea typeface="+mj-ea"/>
              </a:rPr>
              <a:t>下半年工作回顾</a:t>
            </a:r>
          </a:p>
        </p:txBody>
      </p:sp>
      <p:sp>
        <p:nvSpPr>
          <p:cNvPr id="11268" name="AutoShape 6"/>
          <p:cNvSpPr>
            <a:spLocks noChangeArrowheads="1"/>
          </p:cNvSpPr>
          <p:nvPr/>
        </p:nvSpPr>
        <p:spPr bwMode="auto">
          <a:xfrm>
            <a:off x="503238" y="1773238"/>
            <a:ext cx="7813675" cy="4968875"/>
          </a:xfrm>
          <a:prstGeom prst="horizontalScroll">
            <a:avLst>
              <a:gd name="adj" fmla="val 5778"/>
            </a:avLst>
          </a:prstGeom>
          <a:gradFill rotWithShape="1">
            <a:gsLst>
              <a:gs pos="0">
                <a:srgbClr val="2DD7FF"/>
              </a:gs>
              <a:gs pos="50000">
                <a:srgbClr val="D4F7FF"/>
              </a:gs>
              <a:gs pos="100000">
                <a:srgbClr val="2DD7FF"/>
              </a:gs>
            </a:gsLst>
            <a:lin ang="0" scaled="1"/>
          </a:gradFill>
          <a:ln w="9525">
            <a:solidFill>
              <a:srgbClr val="00CCFF"/>
            </a:solidFill>
            <a:round/>
            <a:headEnd/>
            <a:tailEnd/>
          </a:ln>
          <a:effectLst>
            <a:outerShdw dist="35921" dir="2700000" algn="ctr" rotWithShape="0">
              <a:schemeClr val="bg1"/>
            </a:outerShdw>
          </a:effectLst>
        </p:spPr>
        <p:txBody>
          <a:bodyPr wrap="none" tIns="54000" anchor="ctr"/>
          <a:lstStyle/>
          <a:p>
            <a:pPr>
              <a:defRPr/>
            </a:pPr>
            <a:endParaRPr lang="zh-CN" altLang="en-US"/>
          </a:p>
        </p:txBody>
      </p:sp>
      <p:sp>
        <p:nvSpPr>
          <p:cNvPr id="35844" name="Text Box 4"/>
          <p:cNvSpPr txBox="1">
            <a:spLocks noChangeArrowheads="1"/>
          </p:cNvSpPr>
          <p:nvPr/>
        </p:nvSpPr>
        <p:spPr bwMode="auto">
          <a:xfrm>
            <a:off x="503238" y="2079625"/>
            <a:ext cx="7813675" cy="4332288"/>
          </a:xfrm>
          <a:prstGeom prst="rect">
            <a:avLst/>
          </a:prstGeom>
          <a:noFill/>
          <a:ln w="9525">
            <a:noFill/>
            <a:miter lim="800000"/>
            <a:headEnd/>
            <a:tailEnd/>
          </a:ln>
        </p:spPr>
        <p:txBody>
          <a:bodyPr tIns="54000" anchorCtr="1">
            <a:spAutoFit/>
          </a:bodyPr>
          <a:lstStyle/>
          <a:p>
            <a:pPr marL="342900" indent="-342900">
              <a:lnSpc>
                <a:spcPct val="130000"/>
              </a:lnSpc>
              <a:spcBef>
                <a:spcPts val="600"/>
              </a:spcBef>
              <a:buFont typeface="Wingdings" pitchFamily="2" charset="2"/>
              <a:buChar char="ü"/>
            </a:pPr>
            <a:r>
              <a:rPr lang="zh-CN" altLang="en-US" sz="2500"/>
              <a:t>新增</a:t>
            </a:r>
            <a:r>
              <a:rPr lang="en-US" altLang="zh-CN" sz="2500"/>
              <a:t>3</a:t>
            </a:r>
            <a:r>
              <a:rPr lang="zh-CN" altLang="en-US" sz="2500"/>
              <a:t>个</a:t>
            </a:r>
            <a:r>
              <a:rPr lang="en-US" altLang="zh-CN" sz="2500"/>
              <a:t>ESI</a:t>
            </a:r>
            <a:r>
              <a:rPr lang="zh-CN" altLang="en-US" sz="2500"/>
              <a:t>全球前</a:t>
            </a:r>
            <a:r>
              <a:rPr lang="en-US" altLang="zh-CN" sz="2500"/>
              <a:t>1%</a:t>
            </a:r>
            <a:r>
              <a:rPr lang="zh-CN" altLang="en-US" sz="2500"/>
              <a:t>的学科，全校入选学科总数达到</a:t>
            </a:r>
            <a:r>
              <a:rPr lang="en-US" altLang="zh-CN" sz="2500"/>
              <a:t>15</a:t>
            </a:r>
            <a:r>
              <a:rPr lang="zh-CN" altLang="en-US" sz="2500"/>
              <a:t>个，排名跃居全国第二；进入前</a:t>
            </a:r>
            <a:r>
              <a:rPr lang="en-US" altLang="zh-CN" sz="2500"/>
              <a:t>100</a:t>
            </a:r>
            <a:r>
              <a:rPr lang="zh-CN" altLang="en-US" sz="2500"/>
              <a:t>名的学科数达到</a:t>
            </a:r>
            <a:r>
              <a:rPr lang="en-US" altLang="zh-CN" sz="2500"/>
              <a:t>4</a:t>
            </a:r>
            <a:r>
              <a:rPr lang="zh-CN" altLang="en-US" sz="2500"/>
              <a:t>个，实现了历史性突破</a:t>
            </a:r>
            <a:endParaRPr lang="en-US" altLang="zh-CN" sz="2500"/>
          </a:p>
          <a:p>
            <a:pPr marL="342900" indent="-342900">
              <a:lnSpc>
                <a:spcPct val="130000"/>
              </a:lnSpc>
              <a:spcBef>
                <a:spcPts val="600"/>
              </a:spcBef>
              <a:buFont typeface="Wingdings" pitchFamily="2" charset="2"/>
              <a:buChar char="ü"/>
            </a:pPr>
            <a:r>
              <a:rPr lang="zh-CN" altLang="en-US" sz="2500"/>
              <a:t>新增</a:t>
            </a:r>
            <a:r>
              <a:rPr lang="en-US" altLang="zh-CN" sz="2500"/>
              <a:t>18</a:t>
            </a:r>
            <a:r>
              <a:rPr lang="zh-CN" altLang="en-US" sz="2500"/>
              <a:t>个国家临床重点专科建设项目，总数达到</a:t>
            </a:r>
            <a:r>
              <a:rPr lang="en-US" altLang="zh-CN" sz="2500"/>
              <a:t>52</a:t>
            </a:r>
            <a:r>
              <a:rPr lang="zh-CN" altLang="en-US" sz="2500"/>
              <a:t>个，居全国之首</a:t>
            </a:r>
            <a:endParaRPr lang="en-US" altLang="zh-CN" sz="2500"/>
          </a:p>
          <a:p>
            <a:pPr marL="342900" indent="-342900">
              <a:lnSpc>
                <a:spcPct val="130000"/>
              </a:lnSpc>
              <a:spcBef>
                <a:spcPts val="600"/>
              </a:spcBef>
              <a:buFont typeface="Wingdings" pitchFamily="2" charset="2"/>
              <a:buChar char="ü"/>
            </a:pPr>
            <a:r>
              <a:rPr lang="zh-CN" altLang="en-US" sz="2500"/>
              <a:t>积极组织申报新一轮一级学科评估，共申报</a:t>
            </a:r>
            <a:r>
              <a:rPr lang="en-US" altLang="zh-CN" sz="2500"/>
              <a:t>43</a:t>
            </a:r>
            <a:r>
              <a:rPr lang="zh-CN" altLang="en-US" sz="2500"/>
              <a:t>个，比上轮增加</a:t>
            </a:r>
            <a:r>
              <a:rPr lang="en-US" altLang="zh-CN" sz="2500"/>
              <a:t>7</a:t>
            </a:r>
            <a:r>
              <a:rPr lang="zh-CN" altLang="en-US" sz="2500"/>
              <a:t>个</a:t>
            </a:r>
            <a:endParaRPr lang="en-US" altLang="zh-CN" sz="2500"/>
          </a:p>
          <a:p>
            <a:pPr marL="342900" indent="-342900">
              <a:lnSpc>
                <a:spcPct val="130000"/>
              </a:lnSpc>
              <a:spcBef>
                <a:spcPts val="600"/>
              </a:spcBef>
              <a:buFont typeface="Wingdings" pitchFamily="2" charset="2"/>
              <a:buChar char="ü"/>
            </a:pPr>
            <a:r>
              <a:rPr lang="zh-CN" altLang="en-US" sz="2500"/>
              <a:t>顺利完成</a:t>
            </a:r>
            <a:r>
              <a:rPr lang="en-US" altLang="zh-CN" sz="2500"/>
              <a:t>“211”</a:t>
            </a:r>
            <a:r>
              <a:rPr lang="zh-CN" altLang="en-US" sz="2500"/>
              <a:t>三期建设总结验收工作</a:t>
            </a:r>
            <a:endParaRPr lang="en-US" altLang="zh-CN" sz="250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AutoShape 2"/>
          <p:cNvSpPr>
            <a:spLocks noChangeArrowheads="1"/>
          </p:cNvSpPr>
          <p:nvPr/>
        </p:nvSpPr>
        <p:spPr bwMode="gray">
          <a:xfrm>
            <a:off x="811213" y="836613"/>
            <a:ext cx="7380287" cy="955675"/>
          </a:xfrm>
          <a:prstGeom prst="roundRect">
            <a:avLst>
              <a:gd name="adj" fmla="val 50000"/>
            </a:avLst>
          </a:prstGeom>
          <a:gradFill rotWithShape="1">
            <a:gsLst>
              <a:gs pos="0">
                <a:srgbClr val="05CDD7"/>
              </a:gs>
              <a:gs pos="50000">
                <a:srgbClr val="98EAEF"/>
              </a:gs>
              <a:gs pos="100000">
                <a:srgbClr val="05CDD7"/>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zh-CN" altLang="en-US" sz="2800" dirty="0">
                <a:latin typeface="黑体" pitchFamily="2" charset="-122"/>
              </a:rPr>
              <a:t>国际化办学取得重要进展</a:t>
            </a:r>
          </a:p>
        </p:txBody>
      </p:sp>
      <p:sp>
        <p:nvSpPr>
          <p:cNvPr id="19459" name="Text Box 5"/>
          <p:cNvSpPr txBox="1">
            <a:spLocks noChangeArrowheads="1"/>
          </p:cNvSpPr>
          <p:nvPr/>
        </p:nvSpPr>
        <p:spPr bwMode="black">
          <a:xfrm>
            <a:off x="0" y="77788"/>
            <a:ext cx="9144000" cy="584200"/>
          </a:xfrm>
          <a:prstGeom prst="rect">
            <a:avLst/>
          </a:prstGeom>
          <a:noFill/>
          <a:ln w="6350" algn="ctr">
            <a:noFill/>
            <a:miter lim="800000"/>
            <a:headEnd/>
            <a:tailEnd/>
          </a:ln>
        </p:spPr>
        <p:txBody>
          <a:bodyPr>
            <a:spAutoFit/>
          </a:bodyPr>
          <a:lstStyle/>
          <a:p>
            <a:pPr algn="ctr">
              <a:spcBef>
                <a:spcPct val="50000"/>
              </a:spcBef>
              <a:defRPr/>
            </a:pPr>
            <a:r>
              <a:rPr lang="zh-CN" altLang="en-US" sz="3200" dirty="0">
                <a:solidFill>
                  <a:srgbClr val="A50021"/>
                </a:solidFill>
                <a:latin typeface="+mj-ea"/>
                <a:ea typeface="+mj-ea"/>
              </a:rPr>
              <a:t>上半年工作回顾</a:t>
            </a:r>
          </a:p>
        </p:txBody>
      </p:sp>
      <p:sp>
        <p:nvSpPr>
          <p:cNvPr id="11268" name="AutoShape 6"/>
          <p:cNvSpPr>
            <a:spLocks noChangeArrowheads="1"/>
          </p:cNvSpPr>
          <p:nvPr/>
        </p:nvSpPr>
        <p:spPr bwMode="auto">
          <a:xfrm>
            <a:off x="503238" y="1773238"/>
            <a:ext cx="7813675" cy="4968875"/>
          </a:xfrm>
          <a:prstGeom prst="horizontalScroll">
            <a:avLst>
              <a:gd name="adj" fmla="val 5778"/>
            </a:avLst>
          </a:prstGeom>
          <a:gradFill rotWithShape="1">
            <a:gsLst>
              <a:gs pos="0">
                <a:srgbClr val="2DD7FF"/>
              </a:gs>
              <a:gs pos="50000">
                <a:srgbClr val="D4F7FF"/>
              </a:gs>
              <a:gs pos="100000">
                <a:srgbClr val="2DD7FF"/>
              </a:gs>
            </a:gsLst>
            <a:lin ang="0" scaled="1"/>
          </a:gradFill>
          <a:ln w="9525">
            <a:solidFill>
              <a:srgbClr val="00CCFF"/>
            </a:solidFill>
            <a:round/>
            <a:headEnd/>
            <a:tailEnd/>
          </a:ln>
          <a:effectLst>
            <a:outerShdw dist="35921" dir="2700000" algn="ctr" rotWithShape="0">
              <a:schemeClr val="bg1"/>
            </a:outerShdw>
          </a:effectLst>
        </p:spPr>
        <p:txBody>
          <a:bodyPr wrap="none" tIns="54000" anchor="ctr"/>
          <a:lstStyle/>
          <a:p>
            <a:pPr>
              <a:defRPr/>
            </a:pPr>
            <a:endParaRPr lang="zh-CN" altLang="en-US"/>
          </a:p>
        </p:txBody>
      </p:sp>
      <p:sp>
        <p:nvSpPr>
          <p:cNvPr id="37892" name="Text Box 4"/>
          <p:cNvSpPr txBox="1">
            <a:spLocks noChangeArrowheads="1"/>
          </p:cNvSpPr>
          <p:nvPr/>
        </p:nvSpPr>
        <p:spPr bwMode="auto">
          <a:xfrm>
            <a:off x="503238" y="2079625"/>
            <a:ext cx="7813675" cy="4332288"/>
          </a:xfrm>
          <a:prstGeom prst="rect">
            <a:avLst/>
          </a:prstGeom>
          <a:noFill/>
          <a:ln w="9525">
            <a:noFill/>
            <a:miter lim="800000"/>
            <a:headEnd/>
            <a:tailEnd/>
          </a:ln>
        </p:spPr>
        <p:txBody>
          <a:bodyPr tIns="54000" anchorCtr="1">
            <a:spAutoFit/>
          </a:bodyPr>
          <a:lstStyle/>
          <a:p>
            <a:pPr marL="342900" indent="-342900">
              <a:lnSpc>
                <a:spcPct val="130000"/>
              </a:lnSpc>
              <a:spcBef>
                <a:spcPts val="600"/>
              </a:spcBef>
              <a:buFont typeface="Wingdings" pitchFamily="2" charset="2"/>
              <a:buChar char="ü"/>
            </a:pPr>
            <a:r>
              <a:rPr lang="zh-CN" altLang="en-US" sz="2500"/>
              <a:t>接待来自</a:t>
            </a:r>
            <a:r>
              <a:rPr lang="en-US" altLang="zh-CN" sz="2500"/>
              <a:t>20</a:t>
            </a:r>
            <a:r>
              <a:rPr lang="zh-CN" altLang="en-US" sz="2500"/>
              <a:t>多个国家和地区的国际交流来访</a:t>
            </a:r>
            <a:r>
              <a:rPr lang="en-US" altLang="zh-CN" sz="2500"/>
              <a:t>3600</a:t>
            </a:r>
            <a:r>
              <a:rPr lang="zh-CN" altLang="en-US" sz="2500"/>
              <a:t>多人次，出访</a:t>
            </a:r>
            <a:r>
              <a:rPr lang="en-US" altLang="zh-CN" sz="2500"/>
              <a:t>2200</a:t>
            </a:r>
            <a:r>
              <a:rPr lang="zh-CN" altLang="en-US" sz="2500"/>
              <a:t>多人次</a:t>
            </a:r>
            <a:endParaRPr lang="en-US" altLang="zh-CN" sz="2500"/>
          </a:p>
          <a:p>
            <a:pPr marL="342900" indent="-342900">
              <a:lnSpc>
                <a:spcPct val="130000"/>
              </a:lnSpc>
              <a:spcBef>
                <a:spcPts val="600"/>
              </a:spcBef>
              <a:buFont typeface="Wingdings" pitchFamily="2" charset="2"/>
              <a:buChar char="ü"/>
            </a:pPr>
            <a:r>
              <a:rPr lang="zh-CN" altLang="en-US" sz="2500"/>
              <a:t>与密西根大学签署未来十年战略合作协议，上海交大</a:t>
            </a:r>
            <a:r>
              <a:rPr lang="en-US" altLang="zh-CN" sz="2500"/>
              <a:t>-</a:t>
            </a:r>
            <a:r>
              <a:rPr lang="zh-CN" altLang="en-US" sz="2500"/>
              <a:t>巴黎高科卓越工程师学院首批试验班学生即将入学</a:t>
            </a:r>
            <a:endParaRPr lang="en-US" altLang="zh-CN" sz="2500"/>
          </a:p>
          <a:p>
            <a:pPr marL="342900" indent="-342900">
              <a:lnSpc>
                <a:spcPct val="130000"/>
              </a:lnSpc>
              <a:spcBef>
                <a:spcPts val="600"/>
              </a:spcBef>
              <a:buFont typeface="Wingdings" pitchFamily="2" charset="2"/>
              <a:buChar char="ü"/>
            </a:pPr>
            <a:r>
              <a:rPr lang="zh-CN" altLang="en-US" sz="2500"/>
              <a:t>与剑桥、威斯康星、多伦多大学签署学生交换协议</a:t>
            </a:r>
            <a:endParaRPr lang="en-US" altLang="zh-CN" sz="2500"/>
          </a:p>
          <a:p>
            <a:pPr marL="342900" indent="-342900">
              <a:lnSpc>
                <a:spcPct val="130000"/>
              </a:lnSpc>
              <a:spcBef>
                <a:spcPts val="600"/>
              </a:spcBef>
              <a:buFont typeface="Wingdings" pitchFamily="2" charset="2"/>
              <a:buChar char="ü"/>
            </a:pPr>
            <a:r>
              <a:rPr lang="zh-CN" altLang="en-US" sz="2500"/>
              <a:t>成功举办</a:t>
            </a:r>
            <a:r>
              <a:rPr lang="en-US" altLang="zh-CN" sz="2500"/>
              <a:t>IEEE</a:t>
            </a:r>
            <a:r>
              <a:rPr lang="zh-CN" altLang="en-US" sz="2500"/>
              <a:t>并行和分布式处理等</a:t>
            </a:r>
            <a:r>
              <a:rPr lang="en-US" altLang="zh-CN" sz="2500"/>
              <a:t>40</a:t>
            </a:r>
            <a:r>
              <a:rPr lang="zh-CN" altLang="en-US" sz="2500"/>
              <a:t>多场高水平国际会议</a:t>
            </a:r>
            <a:endParaRPr lang="en-US" altLang="zh-CN" sz="250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9937" name="Group 5"/>
          <p:cNvGrpSpPr>
            <a:grpSpLocks/>
          </p:cNvGrpSpPr>
          <p:nvPr/>
        </p:nvGrpSpPr>
        <p:grpSpPr bwMode="auto">
          <a:xfrm>
            <a:off x="93663" y="944563"/>
            <a:ext cx="6315075" cy="3557587"/>
            <a:chOff x="1157449" y="1682096"/>
            <a:chExt cx="6813687" cy="3903491"/>
          </a:xfrm>
        </p:grpSpPr>
        <p:pic>
          <p:nvPicPr>
            <p:cNvPr id="39942" name="Picture 3"/>
            <p:cNvPicPr>
              <a:picLocks noChangeAspect="1" noChangeArrowheads="1"/>
            </p:cNvPicPr>
            <p:nvPr/>
          </p:nvPicPr>
          <p:blipFill>
            <a:blip r:embed="rId2"/>
            <a:srcRect/>
            <a:stretch>
              <a:fillRect/>
            </a:stretch>
          </p:blipFill>
          <p:spPr bwMode="auto">
            <a:xfrm>
              <a:off x="1172865" y="1682096"/>
              <a:ext cx="6798271" cy="3560054"/>
            </a:xfrm>
            <a:prstGeom prst="rect">
              <a:avLst/>
            </a:prstGeom>
            <a:noFill/>
            <a:ln w="9525">
              <a:noFill/>
              <a:miter lim="800000"/>
              <a:headEnd/>
              <a:tailEnd/>
            </a:ln>
          </p:spPr>
        </p:pic>
        <p:sp>
          <p:nvSpPr>
            <p:cNvPr id="39943" name="TextBox 1"/>
            <p:cNvSpPr txBox="1">
              <a:spLocks noChangeArrowheads="1"/>
            </p:cNvSpPr>
            <p:nvPr/>
          </p:nvSpPr>
          <p:spPr bwMode="auto">
            <a:xfrm>
              <a:off x="1157449" y="5242150"/>
              <a:ext cx="6813687" cy="343437"/>
            </a:xfrm>
            <a:prstGeom prst="rect">
              <a:avLst/>
            </a:prstGeom>
            <a:noFill/>
            <a:ln w="9525">
              <a:noFill/>
              <a:miter lim="800000"/>
              <a:headEnd/>
              <a:tailEnd/>
            </a:ln>
          </p:spPr>
          <p:txBody>
            <a:bodyPr lIns="0" tIns="0" rIns="0" bIns="40078">
              <a:spAutoFit/>
            </a:bodyPr>
            <a:lstStyle/>
            <a:p>
              <a:pPr algn="ctr">
                <a:lnSpc>
                  <a:spcPts val="2713"/>
                </a:lnSpc>
              </a:pPr>
              <a:r>
                <a:rPr lang="en-US" altLang="zh-CN" sz="2000">
                  <a:solidFill>
                    <a:srgbClr val="A50021"/>
                  </a:solidFill>
                  <a:latin typeface="黑体" pitchFamily="2" charset="-122"/>
                </a:rPr>
                <a:t>与密西根大学新一轮全面战略合作</a:t>
              </a:r>
            </a:p>
          </p:txBody>
        </p:sp>
      </p:grpSp>
      <p:sp>
        <p:nvSpPr>
          <p:cNvPr id="8" name="Text Box 5"/>
          <p:cNvSpPr txBox="1">
            <a:spLocks noChangeArrowheads="1"/>
          </p:cNvSpPr>
          <p:nvPr/>
        </p:nvSpPr>
        <p:spPr bwMode="black">
          <a:xfrm>
            <a:off x="0" y="77788"/>
            <a:ext cx="9144000" cy="584200"/>
          </a:xfrm>
          <a:prstGeom prst="rect">
            <a:avLst/>
          </a:prstGeom>
          <a:noFill/>
          <a:ln w="6350" algn="ctr">
            <a:noFill/>
            <a:miter lim="800000"/>
            <a:headEnd/>
            <a:tailEnd/>
          </a:ln>
        </p:spPr>
        <p:txBody>
          <a:bodyPr>
            <a:spAutoFit/>
          </a:bodyPr>
          <a:lstStyle/>
          <a:p>
            <a:pPr algn="ctr">
              <a:spcBef>
                <a:spcPct val="50000"/>
              </a:spcBef>
              <a:defRPr/>
            </a:pPr>
            <a:r>
              <a:rPr lang="zh-CN" altLang="en-US" sz="3200" dirty="0">
                <a:solidFill>
                  <a:srgbClr val="A50021"/>
                </a:solidFill>
                <a:latin typeface="+mj-ea"/>
                <a:ea typeface="+mj-ea"/>
              </a:rPr>
              <a:t>国际化办学取得重要进展</a:t>
            </a:r>
          </a:p>
        </p:txBody>
      </p:sp>
      <p:grpSp>
        <p:nvGrpSpPr>
          <p:cNvPr id="9" name="Group 8"/>
          <p:cNvGrpSpPr>
            <a:grpSpLocks/>
          </p:cNvGrpSpPr>
          <p:nvPr/>
        </p:nvGrpSpPr>
        <p:grpSpPr bwMode="auto">
          <a:xfrm>
            <a:off x="3348038" y="2781300"/>
            <a:ext cx="5749925" cy="4019550"/>
            <a:chOff x="1257283" y="1451672"/>
            <a:chExt cx="6616114" cy="4988537"/>
          </a:xfrm>
        </p:grpSpPr>
        <p:pic>
          <p:nvPicPr>
            <p:cNvPr id="39940" name="Picture 3"/>
            <p:cNvPicPr>
              <a:picLocks noChangeAspect="1" noChangeArrowheads="1"/>
            </p:cNvPicPr>
            <p:nvPr/>
          </p:nvPicPr>
          <p:blipFill>
            <a:blip r:embed="rId3"/>
            <a:srcRect/>
            <a:stretch>
              <a:fillRect/>
            </a:stretch>
          </p:blipFill>
          <p:spPr bwMode="auto">
            <a:xfrm>
              <a:off x="1270604" y="1451672"/>
              <a:ext cx="6602793" cy="4596963"/>
            </a:xfrm>
            <a:prstGeom prst="rect">
              <a:avLst/>
            </a:prstGeom>
            <a:noFill/>
            <a:ln w="9525">
              <a:noFill/>
              <a:miter lim="800000"/>
              <a:headEnd/>
              <a:tailEnd/>
            </a:ln>
          </p:spPr>
        </p:pic>
        <p:sp>
          <p:nvSpPr>
            <p:cNvPr id="39941" name="TextBox 10"/>
            <p:cNvSpPr txBox="1">
              <a:spLocks noChangeArrowheads="1"/>
            </p:cNvSpPr>
            <p:nvPr/>
          </p:nvSpPr>
          <p:spPr bwMode="auto">
            <a:xfrm>
              <a:off x="1257283" y="6042782"/>
              <a:ext cx="6616113" cy="397427"/>
            </a:xfrm>
            <a:prstGeom prst="rect">
              <a:avLst/>
            </a:prstGeom>
            <a:noFill/>
            <a:ln w="9525">
              <a:noFill/>
              <a:miter lim="800000"/>
              <a:headEnd/>
              <a:tailEnd/>
            </a:ln>
          </p:spPr>
          <p:txBody>
            <a:bodyPr lIns="0" tIns="0" rIns="0" bIns="40078">
              <a:spAutoFit/>
            </a:bodyPr>
            <a:lstStyle/>
            <a:p>
              <a:pPr algn="ctr">
                <a:lnSpc>
                  <a:spcPts val="2975"/>
                </a:lnSpc>
              </a:pPr>
              <a:r>
                <a:rPr lang="en-US" altLang="zh-CN" sz="2000">
                  <a:solidFill>
                    <a:srgbClr val="A50021"/>
                  </a:solidFill>
                  <a:latin typeface="黑体" pitchFamily="2" charset="-122"/>
                </a:rPr>
                <a:t>共建上海交大</a:t>
              </a:r>
              <a:r>
                <a:rPr lang="en-US" altLang="zh-CN" sz="2000">
                  <a:solidFill>
                    <a:srgbClr val="A50021"/>
                  </a:solidFill>
                  <a:cs typeface="Times New Roman" pitchFamily="18" charset="0"/>
                </a:rPr>
                <a:t>-</a:t>
              </a:r>
              <a:r>
                <a:rPr lang="en-US" altLang="zh-CN" sz="2000">
                  <a:solidFill>
                    <a:srgbClr val="A50021"/>
                  </a:solidFill>
                  <a:latin typeface="黑体" pitchFamily="2" charset="-122"/>
                </a:rPr>
                <a:t>巴黎高科学院</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AutoShape 2"/>
          <p:cNvSpPr>
            <a:spLocks noChangeArrowheads="1"/>
          </p:cNvSpPr>
          <p:nvPr/>
        </p:nvSpPr>
        <p:spPr bwMode="gray">
          <a:xfrm>
            <a:off x="811213" y="836613"/>
            <a:ext cx="7380287" cy="955675"/>
          </a:xfrm>
          <a:prstGeom prst="roundRect">
            <a:avLst>
              <a:gd name="adj" fmla="val 50000"/>
            </a:avLst>
          </a:prstGeom>
          <a:gradFill rotWithShape="1">
            <a:gsLst>
              <a:gs pos="0">
                <a:srgbClr val="05CDD7"/>
              </a:gs>
              <a:gs pos="50000">
                <a:srgbClr val="98EAEF"/>
              </a:gs>
              <a:gs pos="100000">
                <a:srgbClr val="05CDD7"/>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zh-CN" altLang="en-US" sz="2800" dirty="0">
                <a:latin typeface="黑体" pitchFamily="2" charset="-122"/>
              </a:rPr>
              <a:t>大力推进文化传承与创新</a:t>
            </a:r>
          </a:p>
        </p:txBody>
      </p:sp>
      <p:sp>
        <p:nvSpPr>
          <p:cNvPr id="19459" name="Text Box 5"/>
          <p:cNvSpPr txBox="1">
            <a:spLocks noChangeArrowheads="1"/>
          </p:cNvSpPr>
          <p:nvPr/>
        </p:nvSpPr>
        <p:spPr bwMode="black">
          <a:xfrm>
            <a:off x="0" y="77788"/>
            <a:ext cx="9144000" cy="584200"/>
          </a:xfrm>
          <a:prstGeom prst="rect">
            <a:avLst/>
          </a:prstGeom>
          <a:noFill/>
          <a:ln w="6350" algn="ctr">
            <a:noFill/>
            <a:miter lim="800000"/>
            <a:headEnd/>
            <a:tailEnd/>
          </a:ln>
        </p:spPr>
        <p:txBody>
          <a:bodyPr>
            <a:spAutoFit/>
          </a:bodyPr>
          <a:lstStyle/>
          <a:p>
            <a:pPr algn="ctr">
              <a:spcBef>
                <a:spcPct val="50000"/>
              </a:spcBef>
              <a:defRPr/>
            </a:pPr>
            <a:r>
              <a:rPr lang="zh-CN" altLang="en-US" sz="3200" dirty="0">
                <a:solidFill>
                  <a:srgbClr val="A50021"/>
                </a:solidFill>
                <a:latin typeface="+mj-ea"/>
                <a:ea typeface="+mj-ea"/>
              </a:rPr>
              <a:t>上半年工作回顾</a:t>
            </a:r>
          </a:p>
        </p:txBody>
      </p:sp>
      <p:sp>
        <p:nvSpPr>
          <p:cNvPr id="11268" name="AutoShape 6"/>
          <p:cNvSpPr>
            <a:spLocks noChangeArrowheads="1"/>
          </p:cNvSpPr>
          <p:nvPr/>
        </p:nvSpPr>
        <p:spPr bwMode="auto">
          <a:xfrm>
            <a:off x="503238" y="1773238"/>
            <a:ext cx="7813675" cy="4968875"/>
          </a:xfrm>
          <a:prstGeom prst="horizontalScroll">
            <a:avLst>
              <a:gd name="adj" fmla="val 5778"/>
            </a:avLst>
          </a:prstGeom>
          <a:gradFill rotWithShape="1">
            <a:gsLst>
              <a:gs pos="0">
                <a:srgbClr val="2DD7FF"/>
              </a:gs>
              <a:gs pos="50000">
                <a:srgbClr val="D4F7FF"/>
              </a:gs>
              <a:gs pos="100000">
                <a:srgbClr val="2DD7FF"/>
              </a:gs>
            </a:gsLst>
            <a:lin ang="0" scaled="1"/>
          </a:gradFill>
          <a:ln w="9525">
            <a:solidFill>
              <a:srgbClr val="00CCFF"/>
            </a:solidFill>
            <a:round/>
            <a:headEnd/>
            <a:tailEnd/>
          </a:ln>
          <a:effectLst>
            <a:outerShdw dist="35921" dir="2700000" algn="ctr" rotWithShape="0">
              <a:schemeClr val="bg1"/>
            </a:outerShdw>
          </a:effectLst>
        </p:spPr>
        <p:txBody>
          <a:bodyPr wrap="none" tIns="54000" anchor="ctr"/>
          <a:lstStyle/>
          <a:p>
            <a:pPr>
              <a:defRPr/>
            </a:pPr>
            <a:endParaRPr lang="zh-CN" altLang="en-US"/>
          </a:p>
        </p:txBody>
      </p:sp>
      <p:sp>
        <p:nvSpPr>
          <p:cNvPr id="40964" name="Text Box 4"/>
          <p:cNvSpPr txBox="1">
            <a:spLocks noChangeArrowheads="1"/>
          </p:cNvSpPr>
          <p:nvPr/>
        </p:nvSpPr>
        <p:spPr bwMode="auto">
          <a:xfrm>
            <a:off x="503238" y="2079625"/>
            <a:ext cx="7813675" cy="3832225"/>
          </a:xfrm>
          <a:prstGeom prst="rect">
            <a:avLst/>
          </a:prstGeom>
          <a:noFill/>
          <a:ln w="9525">
            <a:noFill/>
            <a:miter lim="800000"/>
            <a:headEnd/>
            <a:tailEnd/>
          </a:ln>
        </p:spPr>
        <p:txBody>
          <a:bodyPr tIns="54000" anchorCtr="1">
            <a:spAutoFit/>
          </a:bodyPr>
          <a:lstStyle/>
          <a:p>
            <a:pPr marL="342900" indent="-342900">
              <a:lnSpc>
                <a:spcPct val="130000"/>
              </a:lnSpc>
              <a:spcBef>
                <a:spcPts val="600"/>
              </a:spcBef>
              <a:buFont typeface="Wingdings" pitchFamily="2" charset="2"/>
              <a:buChar char="ü"/>
            </a:pPr>
            <a:r>
              <a:rPr lang="zh-CN" altLang="en-US" sz="2500"/>
              <a:t>钱学森图书馆开馆</a:t>
            </a:r>
            <a:r>
              <a:rPr lang="en-US" altLang="zh-CN" sz="2500"/>
              <a:t>8</a:t>
            </a:r>
            <a:r>
              <a:rPr lang="zh-CN" altLang="en-US" sz="2500"/>
              <a:t>个月，接待人次已超过</a:t>
            </a:r>
            <a:r>
              <a:rPr lang="en-US" altLang="zh-CN" sz="2500">
                <a:solidFill>
                  <a:srgbClr val="C00000"/>
                </a:solidFill>
              </a:rPr>
              <a:t>10</a:t>
            </a:r>
            <a:r>
              <a:rPr lang="zh-CN" altLang="en-US" sz="2500">
                <a:solidFill>
                  <a:srgbClr val="C00000"/>
                </a:solidFill>
              </a:rPr>
              <a:t>万</a:t>
            </a:r>
            <a:endParaRPr lang="en-US" altLang="zh-CN" sz="2500">
              <a:solidFill>
                <a:srgbClr val="C00000"/>
              </a:solidFill>
            </a:endParaRPr>
          </a:p>
          <a:p>
            <a:pPr marL="342900" indent="-342900">
              <a:lnSpc>
                <a:spcPct val="130000"/>
              </a:lnSpc>
              <a:spcBef>
                <a:spcPts val="600"/>
              </a:spcBef>
              <a:buFont typeface="Wingdings" pitchFamily="2" charset="2"/>
              <a:buChar char="ü"/>
            </a:pPr>
            <a:r>
              <a:rPr lang="en-US" altLang="zh-CN" sz="2500"/>
              <a:t>《</a:t>
            </a:r>
            <a:r>
              <a:rPr lang="zh-CN" altLang="en-US" sz="2500"/>
              <a:t>钱学森文集</a:t>
            </a:r>
            <a:r>
              <a:rPr lang="en-US" altLang="zh-CN" sz="2500"/>
              <a:t>》</a:t>
            </a:r>
            <a:r>
              <a:rPr lang="zh-CN" altLang="en-US" sz="2500"/>
              <a:t>国际版全球首发式荣获新闻出版总署</a:t>
            </a:r>
            <a:r>
              <a:rPr lang="en-US" altLang="zh-CN" sz="2500"/>
              <a:t>2012</a:t>
            </a:r>
            <a:r>
              <a:rPr lang="zh-CN" altLang="en-US" sz="2500"/>
              <a:t>伦敦书展</a:t>
            </a:r>
            <a:r>
              <a:rPr lang="en-US" altLang="zh-CN" sz="2500"/>
              <a:t>“</a:t>
            </a:r>
            <a:r>
              <a:rPr lang="zh-CN" altLang="en-US" sz="2500"/>
              <a:t>优秀活动奖</a:t>
            </a:r>
            <a:r>
              <a:rPr lang="en-US" altLang="zh-CN" sz="2500"/>
              <a:t>”</a:t>
            </a:r>
          </a:p>
          <a:p>
            <a:pPr marL="342900" indent="-342900">
              <a:lnSpc>
                <a:spcPct val="130000"/>
              </a:lnSpc>
              <a:spcBef>
                <a:spcPts val="600"/>
              </a:spcBef>
              <a:buFont typeface="Wingdings" pitchFamily="2" charset="2"/>
              <a:buChar char="ü"/>
            </a:pPr>
            <a:r>
              <a:rPr lang="zh-CN" altLang="en-US" sz="2500"/>
              <a:t>通过校园主页</a:t>
            </a:r>
            <a:r>
              <a:rPr lang="en-US" altLang="zh-CN" sz="2500"/>
              <a:t>“</a:t>
            </a:r>
            <a:r>
              <a:rPr lang="zh-CN" altLang="en-US" sz="2500"/>
              <a:t>学者笔迹</a:t>
            </a:r>
            <a:r>
              <a:rPr lang="en-US" altLang="zh-CN" sz="2500"/>
              <a:t>”、“</a:t>
            </a:r>
            <a:r>
              <a:rPr lang="zh-CN" altLang="en-US" sz="2500"/>
              <a:t>青春足迹</a:t>
            </a:r>
            <a:r>
              <a:rPr lang="en-US" altLang="zh-CN" sz="2500"/>
              <a:t>”、“</a:t>
            </a:r>
            <a:r>
              <a:rPr lang="zh-CN" altLang="en-US" sz="2500"/>
              <a:t>创先争优</a:t>
            </a:r>
            <a:r>
              <a:rPr lang="en-US" altLang="zh-CN" sz="2500"/>
              <a:t>”</a:t>
            </a:r>
            <a:r>
              <a:rPr lang="zh-CN" altLang="en-US" sz="2500"/>
              <a:t>等栏目，弘扬交大学人的精神风范</a:t>
            </a:r>
            <a:endParaRPr lang="en-US" altLang="zh-CN" sz="2500"/>
          </a:p>
          <a:p>
            <a:pPr marL="342900" indent="-342900">
              <a:lnSpc>
                <a:spcPct val="130000"/>
              </a:lnSpc>
              <a:spcBef>
                <a:spcPts val="600"/>
              </a:spcBef>
              <a:buFont typeface="Wingdings" pitchFamily="2" charset="2"/>
              <a:buChar char="ü"/>
            </a:pPr>
            <a:r>
              <a:rPr lang="zh-CN" altLang="en-US" sz="2500"/>
              <a:t>举办首届国际大学生文化艺术节、中美大学生体育文化周等活动，增强了学校的国际影响力</a:t>
            </a:r>
            <a:endParaRPr lang="en-US" altLang="zh-CN" sz="250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3009" name="Picture 3"/>
          <p:cNvPicPr>
            <a:picLocks noChangeAspect="1" noChangeArrowheads="1"/>
          </p:cNvPicPr>
          <p:nvPr/>
        </p:nvPicPr>
        <p:blipFill>
          <a:blip r:embed="rId2"/>
          <a:srcRect/>
          <a:stretch>
            <a:fillRect/>
          </a:stretch>
        </p:blipFill>
        <p:spPr bwMode="auto">
          <a:xfrm>
            <a:off x="0" y="1547813"/>
            <a:ext cx="5111750" cy="3633787"/>
          </a:xfrm>
          <a:prstGeom prst="rect">
            <a:avLst/>
          </a:prstGeom>
          <a:noFill/>
          <a:ln w="9525">
            <a:noFill/>
            <a:miter lim="800000"/>
            <a:headEnd/>
            <a:tailEnd/>
          </a:ln>
        </p:spPr>
      </p:pic>
      <p:pic>
        <p:nvPicPr>
          <p:cNvPr id="43010" name="Picture 3"/>
          <p:cNvPicPr>
            <a:picLocks noChangeAspect="1" noChangeArrowheads="1"/>
          </p:cNvPicPr>
          <p:nvPr/>
        </p:nvPicPr>
        <p:blipFill>
          <a:blip r:embed="rId3"/>
          <a:srcRect/>
          <a:stretch>
            <a:fillRect/>
          </a:stretch>
        </p:blipFill>
        <p:spPr bwMode="auto">
          <a:xfrm>
            <a:off x="4117975" y="3068638"/>
            <a:ext cx="4900613" cy="3570287"/>
          </a:xfrm>
          <a:prstGeom prst="rect">
            <a:avLst/>
          </a:prstGeom>
          <a:noFill/>
          <a:ln w="9525">
            <a:noFill/>
            <a:miter lim="800000"/>
            <a:headEnd/>
            <a:tailEnd/>
          </a:ln>
        </p:spPr>
      </p:pic>
      <p:sp>
        <p:nvSpPr>
          <p:cNvPr id="43011" name="TextBox 1"/>
          <p:cNvSpPr txBox="1">
            <a:spLocks noChangeArrowheads="1"/>
          </p:cNvSpPr>
          <p:nvPr/>
        </p:nvSpPr>
        <p:spPr bwMode="auto">
          <a:xfrm>
            <a:off x="0" y="981075"/>
            <a:ext cx="9144000" cy="523875"/>
          </a:xfrm>
          <a:prstGeom prst="rect">
            <a:avLst/>
          </a:prstGeom>
          <a:noFill/>
          <a:ln w="9525">
            <a:noFill/>
            <a:miter lim="800000"/>
            <a:headEnd/>
            <a:tailEnd/>
          </a:ln>
        </p:spPr>
        <p:txBody>
          <a:bodyPr lIns="0" tIns="0" rIns="0" bIns="40078">
            <a:spAutoFit/>
          </a:bodyPr>
          <a:lstStyle/>
          <a:p>
            <a:pPr algn="ctr">
              <a:lnSpc>
                <a:spcPct val="150000"/>
              </a:lnSpc>
            </a:pPr>
            <a:r>
              <a:rPr lang="en-US" altLang="zh-CN">
                <a:solidFill>
                  <a:srgbClr val="C00000"/>
                </a:solidFill>
                <a:latin typeface="黑体" pitchFamily="2" charset="-122"/>
              </a:rPr>
              <a:t>成功举办</a:t>
            </a:r>
            <a:r>
              <a:rPr lang="en-US" altLang="zh-CN">
                <a:solidFill>
                  <a:srgbClr val="C00000"/>
                </a:solidFill>
                <a:cs typeface="Times New Roman" pitchFamily="18" charset="0"/>
              </a:rPr>
              <a:t>116</a:t>
            </a:r>
            <a:r>
              <a:rPr lang="en-US" altLang="zh-CN">
                <a:solidFill>
                  <a:srgbClr val="C00000"/>
                </a:solidFill>
                <a:latin typeface="黑体" pitchFamily="2" charset="-122"/>
              </a:rPr>
              <a:t>周年校庆，以及</a:t>
            </a:r>
            <a:r>
              <a:rPr lang="en-US" altLang="zh-CN">
                <a:solidFill>
                  <a:srgbClr val="C00000"/>
                </a:solidFill>
                <a:cs typeface="Times New Roman" pitchFamily="18" charset="0"/>
              </a:rPr>
              <a:t>77</a:t>
            </a:r>
            <a:r>
              <a:rPr lang="en-US" altLang="zh-CN">
                <a:solidFill>
                  <a:srgbClr val="C00000"/>
                </a:solidFill>
                <a:latin typeface="黑体" pitchFamily="2" charset="-122"/>
              </a:rPr>
              <a:t>、</a:t>
            </a:r>
            <a:r>
              <a:rPr lang="en-US" altLang="zh-CN">
                <a:solidFill>
                  <a:srgbClr val="C00000"/>
                </a:solidFill>
                <a:cs typeface="Times New Roman" pitchFamily="18" charset="0"/>
              </a:rPr>
              <a:t>78</a:t>
            </a:r>
            <a:r>
              <a:rPr lang="en-US" altLang="zh-CN">
                <a:solidFill>
                  <a:srgbClr val="C00000"/>
                </a:solidFill>
                <a:latin typeface="黑体" pitchFamily="2" charset="-122"/>
              </a:rPr>
              <a:t>级校友毕业</a:t>
            </a:r>
            <a:r>
              <a:rPr lang="en-US" altLang="zh-CN">
                <a:solidFill>
                  <a:srgbClr val="C00000"/>
                </a:solidFill>
                <a:cs typeface="Times New Roman" pitchFamily="18" charset="0"/>
              </a:rPr>
              <a:t>30</a:t>
            </a:r>
            <a:r>
              <a:rPr lang="en-US" altLang="zh-CN">
                <a:solidFill>
                  <a:srgbClr val="C00000"/>
                </a:solidFill>
                <a:latin typeface="黑体" pitchFamily="2" charset="-122"/>
              </a:rPr>
              <a:t>周年返校活动</a:t>
            </a:r>
          </a:p>
        </p:txBody>
      </p:sp>
      <p:sp>
        <p:nvSpPr>
          <p:cNvPr id="8" name="Text Box 5"/>
          <p:cNvSpPr txBox="1">
            <a:spLocks noChangeArrowheads="1"/>
          </p:cNvSpPr>
          <p:nvPr/>
        </p:nvSpPr>
        <p:spPr bwMode="black">
          <a:xfrm>
            <a:off x="0" y="77788"/>
            <a:ext cx="9144000" cy="584200"/>
          </a:xfrm>
          <a:prstGeom prst="rect">
            <a:avLst/>
          </a:prstGeom>
          <a:noFill/>
          <a:ln w="6350" algn="ctr">
            <a:noFill/>
            <a:miter lim="800000"/>
            <a:headEnd/>
            <a:tailEnd/>
          </a:ln>
        </p:spPr>
        <p:txBody>
          <a:bodyPr>
            <a:spAutoFit/>
          </a:bodyPr>
          <a:lstStyle/>
          <a:p>
            <a:pPr algn="ctr">
              <a:spcBef>
                <a:spcPct val="50000"/>
              </a:spcBef>
              <a:defRPr/>
            </a:pPr>
            <a:r>
              <a:rPr lang="zh-CN" altLang="en-US" sz="3200" dirty="0">
                <a:solidFill>
                  <a:srgbClr val="A50021"/>
                </a:solidFill>
                <a:latin typeface="+mj-ea"/>
                <a:ea typeface="+mj-ea"/>
              </a:rPr>
              <a:t>大力推进文化传承与创新</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AutoShape 2"/>
          <p:cNvSpPr>
            <a:spLocks noChangeArrowheads="1"/>
          </p:cNvSpPr>
          <p:nvPr/>
        </p:nvSpPr>
        <p:spPr bwMode="gray">
          <a:xfrm>
            <a:off x="811213" y="836613"/>
            <a:ext cx="7380287" cy="955675"/>
          </a:xfrm>
          <a:prstGeom prst="roundRect">
            <a:avLst>
              <a:gd name="adj" fmla="val 50000"/>
            </a:avLst>
          </a:prstGeom>
          <a:gradFill rotWithShape="1">
            <a:gsLst>
              <a:gs pos="0">
                <a:srgbClr val="05CDD7"/>
              </a:gs>
              <a:gs pos="50000">
                <a:srgbClr val="98EAEF"/>
              </a:gs>
              <a:gs pos="100000">
                <a:srgbClr val="05CDD7"/>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zh-CN" altLang="en-US" sz="2800" dirty="0">
                <a:latin typeface="黑体" pitchFamily="2" charset="-122"/>
              </a:rPr>
              <a:t>党的建设取得新成效</a:t>
            </a:r>
          </a:p>
        </p:txBody>
      </p:sp>
      <p:sp>
        <p:nvSpPr>
          <p:cNvPr id="19459" name="Text Box 5"/>
          <p:cNvSpPr txBox="1">
            <a:spLocks noChangeArrowheads="1"/>
          </p:cNvSpPr>
          <p:nvPr/>
        </p:nvSpPr>
        <p:spPr bwMode="black">
          <a:xfrm>
            <a:off x="0" y="77788"/>
            <a:ext cx="9144000" cy="584200"/>
          </a:xfrm>
          <a:prstGeom prst="rect">
            <a:avLst/>
          </a:prstGeom>
          <a:noFill/>
          <a:ln w="6350" algn="ctr">
            <a:noFill/>
            <a:miter lim="800000"/>
            <a:headEnd/>
            <a:tailEnd/>
          </a:ln>
        </p:spPr>
        <p:txBody>
          <a:bodyPr>
            <a:spAutoFit/>
          </a:bodyPr>
          <a:lstStyle/>
          <a:p>
            <a:pPr algn="ctr">
              <a:spcBef>
                <a:spcPct val="50000"/>
              </a:spcBef>
              <a:defRPr/>
            </a:pPr>
            <a:r>
              <a:rPr lang="zh-CN" altLang="en-US" sz="3200" dirty="0">
                <a:solidFill>
                  <a:srgbClr val="A50021"/>
                </a:solidFill>
                <a:latin typeface="+mj-ea"/>
                <a:ea typeface="+mj-ea"/>
              </a:rPr>
              <a:t>上半年工作回顾</a:t>
            </a:r>
          </a:p>
        </p:txBody>
      </p:sp>
      <p:sp>
        <p:nvSpPr>
          <p:cNvPr id="11268" name="AutoShape 6"/>
          <p:cNvSpPr>
            <a:spLocks noChangeArrowheads="1"/>
          </p:cNvSpPr>
          <p:nvPr/>
        </p:nvSpPr>
        <p:spPr bwMode="auto">
          <a:xfrm>
            <a:off x="503238" y="1773238"/>
            <a:ext cx="7813675" cy="4859337"/>
          </a:xfrm>
          <a:prstGeom prst="horizontalScroll">
            <a:avLst>
              <a:gd name="adj" fmla="val 5778"/>
            </a:avLst>
          </a:prstGeom>
          <a:gradFill rotWithShape="1">
            <a:gsLst>
              <a:gs pos="0">
                <a:srgbClr val="2DD7FF"/>
              </a:gs>
              <a:gs pos="50000">
                <a:srgbClr val="D4F7FF"/>
              </a:gs>
              <a:gs pos="100000">
                <a:srgbClr val="2DD7FF"/>
              </a:gs>
            </a:gsLst>
            <a:lin ang="0" scaled="1"/>
          </a:gradFill>
          <a:ln w="9525">
            <a:solidFill>
              <a:srgbClr val="00CCFF"/>
            </a:solidFill>
            <a:round/>
            <a:headEnd/>
            <a:tailEnd/>
          </a:ln>
          <a:effectLst>
            <a:outerShdw dist="35921" dir="2700000" algn="ctr" rotWithShape="0">
              <a:schemeClr val="bg1"/>
            </a:outerShdw>
          </a:effectLst>
        </p:spPr>
        <p:txBody>
          <a:bodyPr wrap="none" tIns="54000" anchor="ctr"/>
          <a:lstStyle/>
          <a:p>
            <a:pPr>
              <a:defRPr/>
            </a:pPr>
            <a:endParaRPr lang="zh-CN" altLang="en-US"/>
          </a:p>
        </p:txBody>
      </p:sp>
      <p:sp>
        <p:nvSpPr>
          <p:cNvPr id="44036" name="Text Box 4"/>
          <p:cNvSpPr txBox="1">
            <a:spLocks noChangeArrowheads="1"/>
          </p:cNvSpPr>
          <p:nvPr/>
        </p:nvSpPr>
        <p:spPr bwMode="auto">
          <a:xfrm>
            <a:off x="503238" y="2079625"/>
            <a:ext cx="7813675" cy="4832350"/>
          </a:xfrm>
          <a:prstGeom prst="rect">
            <a:avLst/>
          </a:prstGeom>
          <a:noFill/>
          <a:ln w="9525">
            <a:noFill/>
            <a:miter lim="800000"/>
            <a:headEnd/>
            <a:tailEnd/>
          </a:ln>
        </p:spPr>
        <p:txBody>
          <a:bodyPr tIns="54000" anchorCtr="1">
            <a:spAutoFit/>
          </a:bodyPr>
          <a:lstStyle/>
          <a:p>
            <a:pPr marL="342900" indent="-342900">
              <a:lnSpc>
                <a:spcPct val="130000"/>
              </a:lnSpc>
              <a:spcBef>
                <a:spcPts val="600"/>
              </a:spcBef>
              <a:buFont typeface="Wingdings" pitchFamily="2" charset="2"/>
              <a:buChar char="ü"/>
            </a:pPr>
            <a:r>
              <a:rPr lang="zh-CN" altLang="en-US" sz="2500"/>
              <a:t>创先争优活动中，全校共</a:t>
            </a:r>
            <a:r>
              <a:rPr lang="en-US" altLang="zh-CN" sz="2500"/>
              <a:t>56</a:t>
            </a:r>
            <a:r>
              <a:rPr lang="zh-CN" altLang="en-US" sz="2500"/>
              <a:t>个先进基层党组织和</a:t>
            </a:r>
            <a:r>
              <a:rPr lang="en-US" altLang="zh-CN" sz="2500"/>
              <a:t>95</a:t>
            </a:r>
            <a:r>
              <a:rPr lang="zh-CN" altLang="en-US" sz="2500"/>
              <a:t>名优秀共产党员，受到市级或校级表彰，我院党委荣获上海市教卫党委系统先进基层党组织荣誉称号</a:t>
            </a:r>
            <a:endParaRPr lang="en-US" altLang="zh-CN" sz="2500"/>
          </a:p>
          <a:p>
            <a:pPr marL="342900" indent="-342900">
              <a:lnSpc>
                <a:spcPct val="130000"/>
              </a:lnSpc>
              <a:spcBef>
                <a:spcPts val="600"/>
              </a:spcBef>
              <a:buFont typeface="Wingdings" pitchFamily="2" charset="2"/>
              <a:buChar char="ü"/>
            </a:pPr>
            <a:r>
              <a:rPr lang="zh-CN" altLang="en-US" sz="2500"/>
              <a:t>成功举办第五期院长书记研修班、第四期</a:t>
            </a:r>
            <a:r>
              <a:rPr lang="en-US" altLang="zh-CN" sz="2500"/>
              <a:t>“</a:t>
            </a:r>
            <a:r>
              <a:rPr lang="zh-CN" altLang="en-US" sz="2500"/>
              <a:t>世界一流大学建设</a:t>
            </a:r>
            <a:r>
              <a:rPr lang="en-US" altLang="zh-CN" sz="2500"/>
              <a:t>”</a:t>
            </a:r>
            <a:r>
              <a:rPr lang="zh-CN" altLang="en-US" sz="2500"/>
              <a:t>海外高级研修班和第三期支部书记培育工程培训班</a:t>
            </a:r>
            <a:endParaRPr lang="en-US" altLang="zh-CN" sz="2500"/>
          </a:p>
          <a:p>
            <a:pPr marL="342900" indent="-342900">
              <a:lnSpc>
                <a:spcPct val="130000"/>
              </a:lnSpc>
              <a:spcBef>
                <a:spcPts val="600"/>
              </a:spcBef>
              <a:buFont typeface="Wingdings" pitchFamily="2" charset="2"/>
              <a:buChar char="ü"/>
            </a:pPr>
            <a:r>
              <a:rPr lang="zh-CN" altLang="en-US" sz="2500"/>
              <a:t>廉政风险防范机制建设试点工作有序推进，基建、招生等</a:t>
            </a:r>
            <a:r>
              <a:rPr lang="en-US" altLang="zh-CN" sz="2500"/>
              <a:t>11</a:t>
            </a:r>
            <a:r>
              <a:rPr lang="zh-CN" altLang="en-US" sz="2500"/>
              <a:t>家单位</a:t>
            </a:r>
            <a:r>
              <a:rPr lang="en-US" altLang="zh-CN" sz="2500"/>
              <a:t>100</a:t>
            </a:r>
            <a:r>
              <a:rPr lang="zh-CN" altLang="en-US" sz="2500"/>
              <a:t>余项风险防控措施取得积极成效</a:t>
            </a:r>
            <a:endParaRPr lang="en-US" altLang="zh-CN" sz="2500"/>
          </a:p>
          <a:p>
            <a:pPr marL="342900" indent="-342900">
              <a:lnSpc>
                <a:spcPct val="130000"/>
              </a:lnSpc>
              <a:spcBef>
                <a:spcPts val="600"/>
              </a:spcBef>
              <a:buFont typeface="Wingdings" pitchFamily="2" charset="2"/>
              <a:buChar char="ü"/>
            </a:pPr>
            <a:endParaRPr lang="en-US" altLang="zh-CN" sz="250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7"/>
          <p:cNvSpPr>
            <a:spLocks noChangeArrowheads="1"/>
          </p:cNvSpPr>
          <p:nvPr/>
        </p:nvSpPr>
        <p:spPr bwMode="gray">
          <a:xfrm>
            <a:off x="738188" y="1196975"/>
            <a:ext cx="7937500" cy="1116013"/>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5" name="AutoShape 8"/>
          <p:cNvSpPr>
            <a:spLocks noChangeArrowheads="1"/>
          </p:cNvSpPr>
          <p:nvPr/>
        </p:nvSpPr>
        <p:spPr bwMode="gray">
          <a:xfrm>
            <a:off x="882650" y="1357313"/>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6" name="Freeform 5"/>
          <p:cNvSpPr>
            <a:spLocks/>
          </p:cNvSpPr>
          <p:nvPr/>
        </p:nvSpPr>
        <p:spPr bwMode="gray">
          <a:xfrm>
            <a:off x="941388" y="1411288"/>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7" name="Text Box 10"/>
          <p:cNvSpPr txBox="1">
            <a:spLocks noChangeArrowheads="1"/>
          </p:cNvSpPr>
          <p:nvPr/>
        </p:nvSpPr>
        <p:spPr bwMode="gray">
          <a:xfrm>
            <a:off x="1027113" y="1462088"/>
            <a:ext cx="604837" cy="595312"/>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r>
              <a:rPr lang="zh-CN" altLang="en-US" sz="3300">
                <a:effectLst>
                  <a:outerShdw blurRad="38100" dist="38100" dir="2700000" algn="tl">
                    <a:srgbClr val="C0C0C0"/>
                  </a:outerShdw>
                </a:effectLst>
                <a:latin typeface="黑体" pitchFamily="49" charset="-122"/>
              </a:rPr>
              <a:t>一</a:t>
            </a:r>
          </a:p>
        </p:txBody>
      </p:sp>
      <p:sp>
        <p:nvSpPr>
          <p:cNvPr id="19461" name="Text Box 15"/>
          <p:cNvSpPr txBox="1">
            <a:spLocks noChangeArrowheads="1"/>
          </p:cNvSpPr>
          <p:nvPr/>
        </p:nvSpPr>
        <p:spPr bwMode="gray">
          <a:xfrm>
            <a:off x="1908175" y="1517650"/>
            <a:ext cx="3937000" cy="579438"/>
          </a:xfrm>
          <a:prstGeom prst="rect">
            <a:avLst/>
          </a:prstGeom>
          <a:noFill/>
          <a:ln w="9525">
            <a:noFill/>
            <a:miter lim="800000"/>
            <a:headEnd/>
            <a:tailEnd/>
          </a:ln>
        </p:spPr>
        <p:txBody>
          <a:bodyPr>
            <a:spAutoFit/>
          </a:bodyPr>
          <a:lstStyle/>
          <a:p>
            <a:r>
              <a:rPr lang="zh-CN" altLang="en-US" sz="3200">
                <a:latin typeface="Times New Roman "/>
              </a:rPr>
              <a:t>上半年工作回顾</a:t>
            </a:r>
            <a:endParaRPr lang="en-US" altLang="zh-CN" sz="3200">
              <a:latin typeface="Times New Roman "/>
            </a:endParaRPr>
          </a:p>
        </p:txBody>
      </p:sp>
      <p:sp>
        <p:nvSpPr>
          <p:cNvPr id="9" name="AutoShape 7"/>
          <p:cNvSpPr>
            <a:spLocks noChangeArrowheads="1"/>
          </p:cNvSpPr>
          <p:nvPr/>
        </p:nvSpPr>
        <p:spPr bwMode="gray">
          <a:xfrm>
            <a:off x="738188" y="2565400"/>
            <a:ext cx="7937500" cy="1116013"/>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0" name="AutoShape 8"/>
          <p:cNvSpPr>
            <a:spLocks noChangeArrowheads="1"/>
          </p:cNvSpPr>
          <p:nvPr/>
        </p:nvSpPr>
        <p:spPr bwMode="gray">
          <a:xfrm>
            <a:off x="882650" y="2709863"/>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1" name="Freeform 10"/>
          <p:cNvSpPr>
            <a:spLocks/>
          </p:cNvSpPr>
          <p:nvPr/>
        </p:nvSpPr>
        <p:spPr bwMode="gray">
          <a:xfrm>
            <a:off x="941388" y="2763838"/>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2" name="Text Box 10"/>
          <p:cNvSpPr txBox="1">
            <a:spLocks noChangeArrowheads="1"/>
          </p:cNvSpPr>
          <p:nvPr/>
        </p:nvSpPr>
        <p:spPr bwMode="gray">
          <a:xfrm>
            <a:off x="1027113" y="2835275"/>
            <a:ext cx="604837" cy="595313"/>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eaLnBrk="0" hangingPunct="0">
              <a:defRPr/>
            </a:pPr>
            <a:r>
              <a:rPr lang="zh-CN" altLang="en-US" sz="3300">
                <a:effectLst>
                  <a:outerShdw blurRad="38100" dist="38100" dir="2700000" algn="tl">
                    <a:srgbClr val="C0C0C0"/>
                  </a:outerShdw>
                </a:effectLst>
                <a:latin typeface="黑体" pitchFamily="49" charset="-122"/>
              </a:rPr>
              <a:t>二</a:t>
            </a:r>
          </a:p>
        </p:txBody>
      </p:sp>
      <p:sp>
        <p:nvSpPr>
          <p:cNvPr id="19466" name="Text Box 15"/>
          <p:cNvSpPr txBox="1">
            <a:spLocks noChangeArrowheads="1"/>
          </p:cNvSpPr>
          <p:nvPr/>
        </p:nvSpPr>
        <p:spPr bwMode="gray">
          <a:xfrm>
            <a:off x="1908175" y="2906713"/>
            <a:ext cx="5292725" cy="584200"/>
          </a:xfrm>
          <a:prstGeom prst="rect">
            <a:avLst/>
          </a:prstGeom>
          <a:noFill/>
          <a:ln w="9525">
            <a:noFill/>
            <a:miter lim="800000"/>
            <a:headEnd/>
            <a:tailEnd/>
          </a:ln>
        </p:spPr>
        <p:txBody>
          <a:bodyPr>
            <a:spAutoFit/>
          </a:bodyPr>
          <a:lstStyle/>
          <a:p>
            <a:r>
              <a:rPr lang="zh-CN" altLang="en-US" sz="3200">
                <a:latin typeface="Times New Roman "/>
              </a:rPr>
              <a:t>把握新形势，开拓新视野</a:t>
            </a:r>
            <a:endParaRPr lang="en-US" altLang="zh-CN" sz="3200">
              <a:latin typeface="Times New Roman "/>
            </a:endParaRPr>
          </a:p>
        </p:txBody>
      </p:sp>
      <p:sp>
        <p:nvSpPr>
          <p:cNvPr id="14" name="AutoShape 7"/>
          <p:cNvSpPr>
            <a:spLocks noChangeArrowheads="1"/>
          </p:cNvSpPr>
          <p:nvPr/>
        </p:nvSpPr>
        <p:spPr bwMode="gray">
          <a:xfrm>
            <a:off x="738188" y="3897313"/>
            <a:ext cx="7937500" cy="11160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5" name="AutoShape 8"/>
          <p:cNvSpPr>
            <a:spLocks noChangeArrowheads="1"/>
          </p:cNvSpPr>
          <p:nvPr/>
        </p:nvSpPr>
        <p:spPr bwMode="gray">
          <a:xfrm>
            <a:off x="882650" y="4057650"/>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6" name="Freeform 15"/>
          <p:cNvSpPr>
            <a:spLocks/>
          </p:cNvSpPr>
          <p:nvPr/>
        </p:nvSpPr>
        <p:spPr bwMode="gray">
          <a:xfrm>
            <a:off x="941388" y="4111625"/>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7" name="Text Box 10"/>
          <p:cNvSpPr txBox="1">
            <a:spLocks noChangeArrowheads="1"/>
          </p:cNvSpPr>
          <p:nvPr/>
        </p:nvSpPr>
        <p:spPr bwMode="gray">
          <a:xfrm>
            <a:off x="1027113" y="4183063"/>
            <a:ext cx="604837" cy="595312"/>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r>
              <a:rPr lang="zh-CN" altLang="en-US" sz="3300">
                <a:effectLst>
                  <a:outerShdw blurRad="38100" dist="38100" dir="2700000" algn="tl">
                    <a:srgbClr val="C0C0C0"/>
                  </a:outerShdw>
                </a:effectLst>
                <a:latin typeface="黑体" pitchFamily="49" charset="-122"/>
              </a:rPr>
              <a:t>三</a:t>
            </a:r>
          </a:p>
        </p:txBody>
      </p:sp>
      <p:sp>
        <p:nvSpPr>
          <p:cNvPr id="19471" name="Text Box 15"/>
          <p:cNvSpPr txBox="1">
            <a:spLocks noChangeArrowheads="1"/>
          </p:cNvSpPr>
          <p:nvPr/>
        </p:nvSpPr>
        <p:spPr bwMode="gray">
          <a:xfrm>
            <a:off x="1871663" y="4238625"/>
            <a:ext cx="5551487" cy="584200"/>
          </a:xfrm>
          <a:prstGeom prst="rect">
            <a:avLst/>
          </a:prstGeom>
          <a:noFill/>
          <a:ln w="9525">
            <a:noFill/>
            <a:miter lim="800000"/>
            <a:headEnd/>
            <a:tailEnd/>
          </a:ln>
        </p:spPr>
        <p:txBody>
          <a:bodyPr>
            <a:spAutoFit/>
          </a:bodyPr>
          <a:lstStyle/>
          <a:p>
            <a:r>
              <a:rPr lang="zh-CN" altLang="en-US" sz="3200">
                <a:latin typeface="Times New Roman "/>
              </a:rPr>
              <a:t>下半年主要任务</a:t>
            </a:r>
          </a:p>
        </p:txBody>
      </p:sp>
      <p:sp>
        <p:nvSpPr>
          <p:cNvPr id="19" name="AutoShape 7"/>
          <p:cNvSpPr>
            <a:spLocks noChangeArrowheads="1"/>
          </p:cNvSpPr>
          <p:nvPr/>
        </p:nvSpPr>
        <p:spPr bwMode="gray">
          <a:xfrm>
            <a:off x="738188" y="5265738"/>
            <a:ext cx="7937500" cy="11160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20" name="AutoShape 8"/>
          <p:cNvSpPr>
            <a:spLocks noChangeArrowheads="1"/>
          </p:cNvSpPr>
          <p:nvPr/>
        </p:nvSpPr>
        <p:spPr bwMode="gray">
          <a:xfrm>
            <a:off x="882650" y="5426075"/>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21" name="Freeform 20"/>
          <p:cNvSpPr>
            <a:spLocks/>
          </p:cNvSpPr>
          <p:nvPr/>
        </p:nvSpPr>
        <p:spPr bwMode="gray">
          <a:xfrm>
            <a:off x="941388" y="5480050"/>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22" name="Text Box 10"/>
          <p:cNvSpPr txBox="1">
            <a:spLocks noChangeArrowheads="1"/>
          </p:cNvSpPr>
          <p:nvPr/>
        </p:nvSpPr>
        <p:spPr bwMode="gray">
          <a:xfrm>
            <a:off x="1027113" y="5551488"/>
            <a:ext cx="604837" cy="595312"/>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r>
              <a:rPr lang="zh-CN" altLang="en-US" sz="3300">
                <a:effectLst>
                  <a:outerShdw blurRad="38100" dist="38100" dir="2700000" algn="tl">
                    <a:srgbClr val="C0C0C0"/>
                  </a:outerShdw>
                </a:effectLst>
                <a:latin typeface="黑体" pitchFamily="49" charset="-122"/>
              </a:rPr>
              <a:t>四</a:t>
            </a:r>
          </a:p>
        </p:txBody>
      </p:sp>
      <p:sp>
        <p:nvSpPr>
          <p:cNvPr id="19476" name="Text Box 15"/>
          <p:cNvSpPr txBox="1">
            <a:spLocks noChangeArrowheads="1"/>
          </p:cNvSpPr>
          <p:nvPr/>
        </p:nvSpPr>
        <p:spPr bwMode="gray">
          <a:xfrm>
            <a:off x="1858963" y="5300663"/>
            <a:ext cx="6816725" cy="1077912"/>
          </a:xfrm>
          <a:prstGeom prst="rect">
            <a:avLst/>
          </a:prstGeom>
          <a:noFill/>
          <a:ln w="9525">
            <a:noFill/>
            <a:miter lim="800000"/>
            <a:headEnd/>
            <a:tailEnd/>
          </a:ln>
        </p:spPr>
        <p:txBody>
          <a:bodyPr>
            <a:spAutoFit/>
          </a:bodyPr>
          <a:lstStyle/>
          <a:p>
            <a:r>
              <a:rPr lang="zh-CN" altLang="en-US" sz="3200">
                <a:latin typeface="Times New Roman "/>
              </a:rPr>
              <a:t>切实加强党的建设，推动全局工作，以优异成绩迎接十八大胜利召开</a:t>
            </a:r>
            <a:endParaRPr lang="en-US" altLang="zh-CN" sz="3200">
              <a:latin typeface="Times New Roman "/>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AutoShape 2"/>
          <p:cNvSpPr>
            <a:spLocks noChangeArrowheads="1"/>
          </p:cNvSpPr>
          <p:nvPr/>
        </p:nvSpPr>
        <p:spPr bwMode="gray">
          <a:xfrm>
            <a:off x="811213" y="836613"/>
            <a:ext cx="7380287" cy="955675"/>
          </a:xfrm>
          <a:prstGeom prst="roundRect">
            <a:avLst>
              <a:gd name="adj" fmla="val 50000"/>
            </a:avLst>
          </a:prstGeom>
          <a:gradFill rotWithShape="1">
            <a:gsLst>
              <a:gs pos="0">
                <a:srgbClr val="05CDD7"/>
              </a:gs>
              <a:gs pos="50000">
                <a:srgbClr val="98EAEF"/>
              </a:gs>
              <a:gs pos="100000">
                <a:srgbClr val="05CDD7"/>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zh-CN" altLang="en-US" sz="2800" dirty="0">
                <a:latin typeface="黑体" pitchFamily="2" charset="-122"/>
              </a:rPr>
              <a:t>党的建设取得新成效</a:t>
            </a:r>
          </a:p>
        </p:txBody>
      </p:sp>
      <p:sp>
        <p:nvSpPr>
          <p:cNvPr id="19459" name="Text Box 5"/>
          <p:cNvSpPr txBox="1">
            <a:spLocks noChangeArrowheads="1"/>
          </p:cNvSpPr>
          <p:nvPr/>
        </p:nvSpPr>
        <p:spPr bwMode="black">
          <a:xfrm>
            <a:off x="0" y="77788"/>
            <a:ext cx="9144000" cy="584200"/>
          </a:xfrm>
          <a:prstGeom prst="rect">
            <a:avLst/>
          </a:prstGeom>
          <a:noFill/>
          <a:ln w="6350" algn="ctr">
            <a:noFill/>
            <a:miter lim="800000"/>
            <a:headEnd/>
            <a:tailEnd/>
          </a:ln>
        </p:spPr>
        <p:txBody>
          <a:bodyPr>
            <a:spAutoFit/>
          </a:bodyPr>
          <a:lstStyle/>
          <a:p>
            <a:pPr algn="ctr">
              <a:spcBef>
                <a:spcPct val="50000"/>
              </a:spcBef>
              <a:defRPr/>
            </a:pPr>
            <a:r>
              <a:rPr lang="zh-CN" altLang="en-US" sz="3200" dirty="0">
                <a:solidFill>
                  <a:srgbClr val="A50021"/>
                </a:solidFill>
                <a:latin typeface="+mj-ea"/>
                <a:ea typeface="+mj-ea"/>
              </a:rPr>
              <a:t>上半年工作回顾</a:t>
            </a:r>
          </a:p>
        </p:txBody>
      </p:sp>
      <p:sp>
        <p:nvSpPr>
          <p:cNvPr id="11268" name="AutoShape 6"/>
          <p:cNvSpPr>
            <a:spLocks noChangeArrowheads="1"/>
          </p:cNvSpPr>
          <p:nvPr/>
        </p:nvSpPr>
        <p:spPr bwMode="auto">
          <a:xfrm>
            <a:off x="503238" y="1773238"/>
            <a:ext cx="7813675" cy="4859337"/>
          </a:xfrm>
          <a:prstGeom prst="horizontalScroll">
            <a:avLst>
              <a:gd name="adj" fmla="val 5778"/>
            </a:avLst>
          </a:prstGeom>
          <a:gradFill rotWithShape="1">
            <a:gsLst>
              <a:gs pos="0">
                <a:srgbClr val="2DD7FF"/>
              </a:gs>
              <a:gs pos="50000">
                <a:srgbClr val="D4F7FF"/>
              </a:gs>
              <a:gs pos="100000">
                <a:srgbClr val="2DD7FF"/>
              </a:gs>
            </a:gsLst>
            <a:lin ang="0" scaled="1"/>
          </a:gradFill>
          <a:ln w="9525">
            <a:solidFill>
              <a:srgbClr val="00CCFF"/>
            </a:solidFill>
            <a:round/>
            <a:headEnd/>
            <a:tailEnd/>
          </a:ln>
          <a:effectLst>
            <a:outerShdw dist="35921" dir="2700000" algn="ctr" rotWithShape="0">
              <a:schemeClr val="bg1"/>
            </a:outerShdw>
          </a:effectLst>
        </p:spPr>
        <p:txBody>
          <a:bodyPr wrap="none" tIns="54000" anchor="ctr"/>
          <a:lstStyle/>
          <a:p>
            <a:pPr>
              <a:defRPr/>
            </a:pPr>
            <a:endParaRPr lang="zh-CN" altLang="en-US"/>
          </a:p>
        </p:txBody>
      </p:sp>
      <p:sp>
        <p:nvSpPr>
          <p:cNvPr id="46084" name="Text Box 4"/>
          <p:cNvSpPr txBox="1">
            <a:spLocks noChangeArrowheads="1"/>
          </p:cNvSpPr>
          <p:nvPr/>
        </p:nvSpPr>
        <p:spPr bwMode="auto">
          <a:xfrm>
            <a:off x="503238" y="2079625"/>
            <a:ext cx="7813675" cy="3832225"/>
          </a:xfrm>
          <a:prstGeom prst="rect">
            <a:avLst/>
          </a:prstGeom>
          <a:noFill/>
          <a:ln w="9525">
            <a:noFill/>
            <a:miter lim="800000"/>
            <a:headEnd/>
            <a:tailEnd/>
          </a:ln>
        </p:spPr>
        <p:txBody>
          <a:bodyPr tIns="54000" anchorCtr="1">
            <a:spAutoFit/>
          </a:bodyPr>
          <a:lstStyle/>
          <a:p>
            <a:pPr marL="342900" indent="-342900">
              <a:lnSpc>
                <a:spcPct val="130000"/>
              </a:lnSpc>
              <a:spcBef>
                <a:spcPts val="600"/>
              </a:spcBef>
              <a:buFont typeface="Wingdings" pitchFamily="2" charset="2"/>
              <a:buChar char="ü"/>
            </a:pPr>
            <a:r>
              <a:rPr lang="zh-CN" altLang="en-US" sz="2500" dirty="0"/>
              <a:t>积极推进实事工程，多方筹措奖金，加大投入力度，延展时间跨度，形成教职工住房补贴新机制</a:t>
            </a:r>
            <a:endParaRPr lang="en-US" altLang="zh-CN" sz="2500" dirty="0"/>
          </a:p>
          <a:p>
            <a:pPr marL="342900" indent="-342900">
              <a:lnSpc>
                <a:spcPct val="130000"/>
              </a:lnSpc>
              <a:spcBef>
                <a:spcPts val="600"/>
              </a:spcBef>
              <a:buFont typeface="Wingdings" pitchFamily="2" charset="2"/>
              <a:buChar char="ü"/>
            </a:pPr>
            <a:r>
              <a:rPr lang="zh-CN" altLang="en-US" sz="2500" dirty="0"/>
              <a:t>有序推进薪酬体系改革，教职工待</a:t>
            </a:r>
            <a:r>
              <a:rPr lang="zh-CN" altLang="en-US" sz="2500" dirty="0" smtClean="0"/>
              <a:t>遇</a:t>
            </a:r>
            <a:r>
              <a:rPr lang="zh-CN" altLang="en-US" sz="2500" dirty="0" smtClean="0"/>
              <a:t>有</a:t>
            </a:r>
            <a:r>
              <a:rPr lang="zh-CN" altLang="en-US" sz="2500" dirty="0"/>
              <a:t>所</a:t>
            </a:r>
            <a:r>
              <a:rPr lang="zh-CN" altLang="en-US" sz="2500" dirty="0" smtClean="0"/>
              <a:t>提</a:t>
            </a:r>
            <a:r>
              <a:rPr lang="zh-CN" altLang="en-US" sz="2500" dirty="0"/>
              <a:t>高</a:t>
            </a:r>
            <a:endParaRPr lang="en-US" altLang="zh-CN" sz="2500" dirty="0"/>
          </a:p>
          <a:p>
            <a:pPr marL="342900" indent="-342900">
              <a:lnSpc>
                <a:spcPct val="130000"/>
              </a:lnSpc>
              <a:spcBef>
                <a:spcPts val="600"/>
              </a:spcBef>
              <a:buFont typeface="Wingdings" pitchFamily="2" charset="2"/>
              <a:buChar char="ü"/>
            </a:pPr>
            <a:r>
              <a:rPr lang="zh-CN" altLang="en-US" sz="2500" dirty="0"/>
              <a:t>加快推进凯原法学大楼、智能电网大楼、李政道图书馆、致远游泳馆等基本建设</a:t>
            </a:r>
            <a:endParaRPr lang="en-US" altLang="zh-CN" sz="2500" dirty="0"/>
          </a:p>
          <a:p>
            <a:pPr marL="342900" indent="-342900">
              <a:lnSpc>
                <a:spcPct val="130000"/>
              </a:lnSpc>
              <a:spcBef>
                <a:spcPts val="600"/>
              </a:spcBef>
              <a:buFont typeface="Wingdings" pitchFamily="2" charset="2"/>
              <a:buChar char="ü"/>
            </a:pPr>
            <a:r>
              <a:rPr lang="zh-CN" altLang="en-US" sz="2500" dirty="0"/>
              <a:t>修订教代会实施细则，做好劳动人事争议调解、法律咨询、医保帮困等工作，建设和谐劳动关系</a:t>
            </a:r>
            <a:endParaRPr lang="en-US" altLang="zh-CN" sz="25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7"/>
          <p:cNvSpPr>
            <a:spLocks noChangeArrowheads="1"/>
          </p:cNvSpPr>
          <p:nvPr/>
        </p:nvSpPr>
        <p:spPr bwMode="gray">
          <a:xfrm>
            <a:off x="738188" y="1196975"/>
            <a:ext cx="7937500" cy="1116013"/>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5" name="AutoShape 8"/>
          <p:cNvSpPr>
            <a:spLocks noChangeArrowheads="1"/>
          </p:cNvSpPr>
          <p:nvPr/>
        </p:nvSpPr>
        <p:spPr bwMode="gray">
          <a:xfrm>
            <a:off x="882650" y="1357313"/>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6" name="Freeform 5"/>
          <p:cNvSpPr>
            <a:spLocks/>
          </p:cNvSpPr>
          <p:nvPr/>
        </p:nvSpPr>
        <p:spPr bwMode="gray">
          <a:xfrm>
            <a:off x="941388" y="1411288"/>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7" name="Text Box 10"/>
          <p:cNvSpPr txBox="1">
            <a:spLocks noChangeArrowheads="1"/>
          </p:cNvSpPr>
          <p:nvPr/>
        </p:nvSpPr>
        <p:spPr bwMode="gray">
          <a:xfrm>
            <a:off x="1027113" y="1462088"/>
            <a:ext cx="604837" cy="595312"/>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r>
              <a:rPr lang="zh-CN" altLang="en-US" sz="3300">
                <a:effectLst>
                  <a:outerShdw blurRad="38100" dist="38100" dir="2700000" algn="tl">
                    <a:srgbClr val="C0C0C0"/>
                  </a:outerShdw>
                </a:effectLst>
                <a:latin typeface="黑体" pitchFamily="49" charset="-122"/>
              </a:rPr>
              <a:t>一</a:t>
            </a:r>
          </a:p>
        </p:txBody>
      </p:sp>
      <p:sp>
        <p:nvSpPr>
          <p:cNvPr id="8" name="Text Box 15"/>
          <p:cNvSpPr txBox="1">
            <a:spLocks noChangeArrowheads="1"/>
          </p:cNvSpPr>
          <p:nvPr/>
        </p:nvSpPr>
        <p:spPr bwMode="gray">
          <a:xfrm>
            <a:off x="1908175" y="1517650"/>
            <a:ext cx="3937000" cy="579438"/>
          </a:xfrm>
          <a:prstGeom prst="rect">
            <a:avLst/>
          </a:prstGeom>
          <a:noFill/>
          <a:ln>
            <a:noFill/>
          </a:ln>
          <a:extLst/>
        </p:spPr>
        <p:txBody>
          <a:bodyPr>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defRPr/>
            </a:pPr>
            <a:r>
              <a:rPr lang="zh-CN" altLang="en-US" sz="3200" dirty="0" smtClean="0">
                <a:solidFill>
                  <a:schemeClr val="bg1">
                    <a:lumMod val="75000"/>
                  </a:schemeClr>
                </a:solidFill>
                <a:latin typeface="Times New Roman "/>
              </a:rPr>
              <a:t>上半年工作回顾</a:t>
            </a:r>
            <a:endParaRPr lang="en-US" altLang="zh-CN" sz="3200" dirty="0">
              <a:solidFill>
                <a:schemeClr val="bg1">
                  <a:lumMod val="75000"/>
                </a:schemeClr>
              </a:solidFill>
              <a:latin typeface="Times New Roman "/>
            </a:endParaRPr>
          </a:p>
        </p:txBody>
      </p:sp>
      <p:sp>
        <p:nvSpPr>
          <p:cNvPr id="9" name="AutoShape 7"/>
          <p:cNvSpPr>
            <a:spLocks noChangeArrowheads="1"/>
          </p:cNvSpPr>
          <p:nvPr/>
        </p:nvSpPr>
        <p:spPr bwMode="gray">
          <a:xfrm>
            <a:off x="738188" y="2565400"/>
            <a:ext cx="7937500" cy="1116013"/>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0" name="AutoShape 8"/>
          <p:cNvSpPr>
            <a:spLocks noChangeArrowheads="1"/>
          </p:cNvSpPr>
          <p:nvPr/>
        </p:nvSpPr>
        <p:spPr bwMode="gray">
          <a:xfrm>
            <a:off x="882650" y="2709863"/>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1" name="Freeform 10"/>
          <p:cNvSpPr>
            <a:spLocks/>
          </p:cNvSpPr>
          <p:nvPr/>
        </p:nvSpPr>
        <p:spPr bwMode="gray">
          <a:xfrm>
            <a:off x="941388" y="2763838"/>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2" name="Text Box 10"/>
          <p:cNvSpPr txBox="1">
            <a:spLocks noChangeArrowheads="1"/>
          </p:cNvSpPr>
          <p:nvPr/>
        </p:nvSpPr>
        <p:spPr bwMode="gray">
          <a:xfrm>
            <a:off x="1027113" y="2835275"/>
            <a:ext cx="604837" cy="595313"/>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eaLnBrk="0" hangingPunct="0">
              <a:defRPr/>
            </a:pPr>
            <a:r>
              <a:rPr lang="zh-CN" altLang="en-US" sz="3300">
                <a:effectLst>
                  <a:outerShdw blurRad="38100" dist="38100" dir="2700000" algn="tl">
                    <a:srgbClr val="C0C0C0"/>
                  </a:outerShdw>
                </a:effectLst>
                <a:latin typeface="黑体" pitchFamily="49" charset="-122"/>
              </a:rPr>
              <a:t>二</a:t>
            </a:r>
          </a:p>
        </p:txBody>
      </p:sp>
      <p:sp>
        <p:nvSpPr>
          <p:cNvPr id="48138" name="Text Box 15"/>
          <p:cNvSpPr txBox="1">
            <a:spLocks noChangeArrowheads="1"/>
          </p:cNvSpPr>
          <p:nvPr/>
        </p:nvSpPr>
        <p:spPr bwMode="gray">
          <a:xfrm>
            <a:off x="1908175" y="2906713"/>
            <a:ext cx="5292725" cy="584200"/>
          </a:xfrm>
          <a:prstGeom prst="rect">
            <a:avLst/>
          </a:prstGeom>
          <a:noFill/>
          <a:ln w="9525">
            <a:noFill/>
            <a:miter lim="800000"/>
            <a:headEnd/>
            <a:tailEnd/>
          </a:ln>
        </p:spPr>
        <p:txBody>
          <a:bodyPr>
            <a:spAutoFit/>
          </a:bodyPr>
          <a:lstStyle/>
          <a:p>
            <a:r>
              <a:rPr lang="zh-CN" altLang="en-US" sz="3200">
                <a:latin typeface="Times New Roman "/>
              </a:rPr>
              <a:t>把握新形势，开拓新视野</a:t>
            </a:r>
            <a:endParaRPr lang="en-US" altLang="zh-CN" sz="3200">
              <a:latin typeface="Times New Roman "/>
            </a:endParaRPr>
          </a:p>
        </p:txBody>
      </p:sp>
      <p:sp>
        <p:nvSpPr>
          <p:cNvPr id="14" name="AutoShape 7"/>
          <p:cNvSpPr>
            <a:spLocks noChangeArrowheads="1"/>
          </p:cNvSpPr>
          <p:nvPr/>
        </p:nvSpPr>
        <p:spPr bwMode="gray">
          <a:xfrm>
            <a:off x="738188" y="3897313"/>
            <a:ext cx="7937500" cy="11160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5" name="AutoShape 8"/>
          <p:cNvSpPr>
            <a:spLocks noChangeArrowheads="1"/>
          </p:cNvSpPr>
          <p:nvPr/>
        </p:nvSpPr>
        <p:spPr bwMode="gray">
          <a:xfrm>
            <a:off x="882650" y="4057650"/>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6" name="Freeform 15"/>
          <p:cNvSpPr>
            <a:spLocks/>
          </p:cNvSpPr>
          <p:nvPr/>
        </p:nvSpPr>
        <p:spPr bwMode="gray">
          <a:xfrm>
            <a:off x="941388" y="4111625"/>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7" name="Text Box 10"/>
          <p:cNvSpPr txBox="1">
            <a:spLocks noChangeArrowheads="1"/>
          </p:cNvSpPr>
          <p:nvPr/>
        </p:nvSpPr>
        <p:spPr bwMode="gray">
          <a:xfrm>
            <a:off x="1027113" y="4183063"/>
            <a:ext cx="604837" cy="595312"/>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r>
              <a:rPr lang="zh-CN" altLang="en-US" sz="3300">
                <a:effectLst>
                  <a:outerShdw blurRad="38100" dist="38100" dir="2700000" algn="tl">
                    <a:srgbClr val="C0C0C0"/>
                  </a:outerShdw>
                </a:effectLst>
                <a:latin typeface="黑体" pitchFamily="49" charset="-122"/>
              </a:rPr>
              <a:t>三</a:t>
            </a:r>
          </a:p>
        </p:txBody>
      </p:sp>
      <p:sp>
        <p:nvSpPr>
          <p:cNvPr id="18" name="Text Box 15"/>
          <p:cNvSpPr txBox="1">
            <a:spLocks noChangeArrowheads="1"/>
          </p:cNvSpPr>
          <p:nvPr/>
        </p:nvSpPr>
        <p:spPr bwMode="gray">
          <a:xfrm>
            <a:off x="1871663" y="4238625"/>
            <a:ext cx="5551487" cy="584200"/>
          </a:xfrm>
          <a:prstGeom prst="rect">
            <a:avLst/>
          </a:prstGeom>
          <a:noFill/>
          <a:ln>
            <a:noFill/>
          </a:ln>
          <a:extLst/>
        </p:spPr>
        <p:txBody>
          <a:bodyPr>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defRPr/>
            </a:pPr>
            <a:r>
              <a:rPr lang="zh-CN" altLang="en-US" sz="3200" dirty="0" smtClean="0">
                <a:solidFill>
                  <a:schemeClr val="bg1">
                    <a:lumMod val="75000"/>
                  </a:schemeClr>
                </a:solidFill>
                <a:latin typeface="Times New Roman "/>
              </a:rPr>
              <a:t>下半年主要任务</a:t>
            </a:r>
            <a:endParaRPr lang="zh-CN" altLang="en-US" sz="3200" dirty="0">
              <a:solidFill>
                <a:schemeClr val="bg1">
                  <a:lumMod val="75000"/>
                </a:schemeClr>
              </a:solidFill>
              <a:latin typeface="Times New Roman "/>
            </a:endParaRPr>
          </a:p>
        </p:txBody>
      </p:sp>
      <p:sp>
        <p:nvSpPr>
          <p:cNvPr id="19" name="AutoShape 7"/>
          <p:cNvSpPr>
            <a:spLocks noChangeArrowheads="1"/>
          </p:cNvSpPr>
          <p:nvPr/>
        </p:nvSpPr>
        <p:spPr bwMode="gray">
          <a:xfrm>
            <a:off x="738188" y="5265738"/>
            <a:ext cx="7937500" cy="11160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20" name="AutoShape 8"/>
          <p:cNvSpPr>
            <a:spLocks noChangeArrowheads="1"/>
          </p:cNvSpPr>
          <p:nvPr/>
        </p:nvSpPr>
        <p:spPr bwMode="gray">
          <a:xfrm>
            <a:off x="882650" y="5426075"/>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21" name="Freeform 20"/>
          <p:cNvSpPr>
            <a:spLocks/>
          </p:cNvSpPr>
          <p:nvPr/>
        </p:nvSpPr>
        <p:spPr bwMode="gray">
          <a:xfrm>
            <a:off x="941388" y="5480050"/>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22" name="Text Box 10"/>
          <p:cNvSpPr txBox="1">
            <a:spLocks noChangeArrowheads="1"/>
          </p:cNvSpPr>
          <p:nvPr/>
        </p:nvSpPr>
        <p:spPr bwMode="gray">
          <a:xfrm>
            <a:off x="1027113" y="5551488"/>
            <a:ext cx="604837" cy="595312"/>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r>
              <a:rPr lang="zh-CN" altLang="en-US" sz="3300">
                <a:effectLst>
                  <a:outerShdw blurRad="38100" dist="38100" dir="2700000" algn="tl">
                    <a:srgbClr val="C0C0C0"/>
                  </a:outerShdw>
                </a:effectLst>
                <a:latin typeface="黑体" pitchFamily="49" charset="-122"/>
              </a:rPr>
              <a:t>四</a:t>
            </a:r>
          </a:p>
        </p:txBody>
      </p:sp>
      <p:sp>
        <p:nvSpPr>
          <p:cNvPr id="23" name="Text Box 15"/>
          <p:cNvSpPr txBox="1">
            <a:spLocks noChangeArrowheads="1"/>
          </p:cNvSpPr>
          <p:nvPr/>
        </p:nvSpPr>
        <p:spPr bwMode="gray">
          <a:xfrm>
            <a:off x="1858963" y="5300663"/>
            <a:ext cx="6816725" cy="1077912"/>
          </a:xfrm>
          <a:prstGeom prst="rect">
            <a:avLst/>
          </a:prstGeom>
          <a:noFill/>
          <a:ln>
            <a:noFill/>
          </a:ln>
          <a:extLst/>
        </p:spPr>
        <p:txBody>
          <a:bodyPr>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defRPr/>
            </a:pPr>
            <a:r>
              <a:rPr lang="zh-CN" altLang="en-US" sz="3200" dirty="0" smtClean="0">
                <a:solidFill>
                  <a:schemeClr val="bg1">
                    <a:lumMod val="75000"/>
                  </a:schemeClr>
                </a:solidFill>
                <a:latin typeface="Times New Roman "/>
              </a:rPr>
              <a:t>切实</a:t>
            </a:r>
            <a:r>
              <a:rPr lang="zh-CN" altLang="en-US" sz="3200" dirty="0">
                <a:solidFill>
                  <a:schemeClr val="bg1">
                    <a:lumMod val="75000"/>
                  </a:schemeClr>
                </a:solidFill>
                <a:latin typeface="Times New Roman "/>
              </a:rPr>
              <a:t>加</a:t>
            </a:r>
            <a:r>
              <a:rPr lang="zh-CN" altLang="en-US" sz="3200" dirty="0" smtClean="0">
                <a:solidFill>
                  <a:schemeClr val="bg1">
                    <a:lumMod val="75000"/>
                  </a:schemeClr>
                </a:solidFill>
                <a:latin typeface="Times New Roman "/>
              </a:rPr>
              <a:t>强党的</a:t>
            </a:r>
            <a:r>
              <a:rPr lang="zh-CN" altLang="en-US" sz="3200" dirty="0">
                <a:solidFill>
                  <a:schemeClr val="bg1">
                    <a:lumMod val="75000"/>
                  </a:schemeClr>
                </a:solidFill>
                <a:latin typeface="Times New Roman "/>
              </a:rPr>
              <a:t>建</a:t>
            </a:r>
            <a:r>
              <a:rPr lang="zh-CN" altLang="en-US" sz="3200" dirty="0" smtClean="0">
                <a:solidFill>
                  <a:schemeClr val="bg1">
                    <a:lumMod val="75000"/>
                  </a:schemeClr>
                </a:solidFill>
                <a:latin typeface="Times New Roman "/>
              </a:rPr>
              <a:t>设，推动全局工作，以优异成绩迎接十八大胜利召开</a:t>
            </a:r>
            <a:endParaRPr lang="en-US" altLang="zh-CN" sz="3200" dirty="0">
              <a:solidFill>
                <a:schemeClr val="bg1">
                  <a:lumMod val="75000"/>
                </a:schemeClr>
              </a:solidFill>
              <a:latin typeface="Times New Roman "/>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p:cNvSpPr>
            <a:spLocks noChangeArrowheads="1"/>
          </p:cNvSpPr>
          <p:nvPr/>
        </p:nvSpPr>
        <p:spPr bwMode="gray">
          <a:xfrm>
            <a:off x="811213" y="944563"/>
            <a:ext cx="7150100" cy="792162"/>
          </a:xfrm>
          <a:prstGeom prst="roundRect">
            <a:avLst>
              <a:gd name="adj" fmla="val 50000"/>
            </a:avLst>
          </a:prstGeom>
          <a:gradFill rotWithShape="1">
            <a:gsLst>
              <a:gs pos="0">
                <a:srgbClr val="05CDD7"/>
              </a:gs>
              <a:gs pos="50000">
                <a:srgbClr val="98EAEF"/>
              </a:gs>
              <a:gs pos="100000">
                <a:srgbClr val="05CDD7"/>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zh-CN" altLang="en-US" sz="3200" dirty="0">
                <a:latin typeface="黑体" pitchFamily="2" charset="-122"/>
              </a:rPr>
              <a:t>把握新形势，开拓新视野</a:t>
            </a:r>
            <a:endParaRPr lang="en-US" altLang="zh-CN" sz="3200" dirty="0">
              <a:latin typeface="黑体" pitchFamily="2" charset="-122"/>
            </a:endParaRPr>
          </a:p>
        </p:txBody>
      </p:sp>
      <p:sp>
        <p:nvSpPr>
          <p:cNvPr id="10243" name="Rectangle 4"/>
          <p:cNvSpPr>
            <a:spLocks noChangeArrowheads="1"/>
          </p:cNvSpPr>
          <p:nvPr/>
        </p:nvSpPr>
        <p:spPr bwMode="auto">
          <a:xfrm>
            <a:off x="719138" y="1947863"/>
            <a:ext cx="8208962" cy="3389312"/>
          </a:xfrm>
          <a:prstGeom prst="rect">
            <a:avLst/>
          </a:prstGeom>
          <a:noFill/>
          <a:ln>
            <a:noFill/>
          </a:ln>
          <a:extLst/>
        </p:spPr>
        <p:txBody>
          <a:bodyPr/>
          <a:lstStyle/>
          <a:p>
            <a:pPr marL="457200" indent="-457200" eaLnBrk="0" hangingPunct="0">
              <a:lnSpc>
                <a:spcPct val="150000"/>
              </a:lnSpc>
              <a:spcBef>
                <a:spcPct val="20000"/>
              </a:spcBef>
              <a:buSzPct val="100000"/>
              <a:buFont typeface="Arial" charset="0"/>
              <a:buAutoNum type="arabicPeriod"/>
            </a:pPr>
            <a:r>
              <a:rPr lang="zh-CN" altLang="en-US" sz="2500">
                <a:latin typeface="黑体" pitchFamily="2" charset="-122"/>
              </a:rPr>
              <a:t>以创新驱动为特征的国际竞争更加激烈</a:t>
            </a:r>
            <a:endParaRPr lang="en-US" altLang="zh-CN" sz="2500">
              <a:latin typeface="黑体" pitchFamily="2" charset="-122"/>
            </a:endParaRPr>
          </a:p>
          <a:p>
            <a:pPr marL="457200" indent="-457200" eaLnBrk="0" hangingPunct="0">
              <a:lnSpc>
                <a:spcPct val="150000"/>
              </a:lnSpc>
              <a:spcBef>
                <a:spcPct val="20000"/>
              </a:spcBef>
              <a:buSzPct val="100000"/>
              <a:buFont typeface="Arial" charset="0"/>
              <a:buAutoNum type="arabicPeriod"/>
            </a:pPr>
            <a:r>
              <a:rPr lang="zh-CN" altLang="en-US" sz="2500">
                <a:latin typeface="黑体" pitchFamily="2" charset="-122"/>
              </a:rPr>
              <a:t>以科技与经济结合为核心的科技体制改革全面推进</a:t>
            </a:r>
            <a:endParaRPr lang="en-US" altLang="zh-CN" sz="2500">
              <a:latin typeface="黑体" pitchFamily="2" charset="-122"/>
            </a:endParaRPr>
          </a:p>
          <a:p>
            <a:pPr marL="457200" indent="-457200" eaLnBrk="0" hangingPunct="0">
              <a:lnSpc>
                <a:spcPct val="150000"/>
              </a:lnSpc>
              <a:spcBef>
                <a:spcPct val="20000"/>
              </a:spcBef>
              <a:buSzPct val="100000"/>
              <a:buFont typeface="Arial" charset="0"/>
              <a:buAutoNum type="arabicPeriod"/>
            </a:pPr>
            <a:r>
              <a:rPr lang="zh-CN" altLang="en-US" sz="2500">
                <a:latin typeface="黑体" pitchFamily="2" charset="-122"/>
              </a:rPr>
              <a:t>上海教育与科技改革进入快车道</a:t>
            </a:r>
            <a:endParaRPr lang="en-US" altLang="zh-CN" sz="2500">
              <a:latin typeface="黑体" pitchFamily="2" charset="-122"/>
            </a:endParaRPr>
          </a:p>
          <a:p>
            <a:pPr marL="457200" indent="-457200" eaLnBrk="0" hangingPunct="0">
              <a:lnSpc>
                <a:spcPct val="150000"/>
              </a:lnSpc>
              <a:spcBef>
                <a:spcPct val="20000"/>
              </a:spcBef>
              <a:buSzPct val="100000"/>
              <a:buFont typeface="Arial" charset="0"/>
              <a:buAutoNum type="arabicPeriod"/>
            </a:pPr>
            <a:r>
              <a:rPr lang="zh-CN" altLang="en-US" sz="2500">
                <a:latin typeface="黑体" pitchFamily="2" charset="-122"/>
              </a:rPr>
              <a:t>中国特色高等教育发展道路为在发展中大国创建世界一流积累了丰富的思想与理论基础</a:t>
            </a:r>
            <a:endParaRPr lang="en-US" altLang="zh-CN" sz="2500">
              <a:latin typeface="黑体" pitchFamily="2" charset="-122"/>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Content Placeholder 2"/>
          <p:cNvSpPr>
            <a:spLocks noGrp="1"/>
          </p:cNvSpPr>
          <p:nvPr>
            <p:ph idx="1"/>
          </p:nvPr>
        </p:nvSpPr>
        <p:spPr>
          <a:xfrm>
            <a:off x="468313" y="1125538"/>
            <a:ext cx="8229600" cy="682625"/>
          </a:xfrm>
        </p:spPr>
        <p:txBody>
          <a:bodyPr/>
          <a:lstStyle/>
          <a:p>
            <a:pPr marL="514350" indent="-514350">
              <a:buSzPct val="100000"/>
              <a:buFontTx/>
              <a:buAutoNum type="arabicPeriod"/>
            </a:pPr>
            <a:r>
              <a:rPr lang="zh-CN" altLang="en-US" sz="2800" smtClean="0">
                <a:solidFill>
                  <a:srgbClr val="A50021"/>
                </a:solidFill>
                <a:latin typeface="微软雅黑"/>
                <a:ea typeface="微软雅黑"/>
                <a:cs typeface="微软雅黑"/>
              </a:rPr>
              <a:t>以创新驱动为特征的国际竞争更加激烈</a:t>
            </a:r>
          </a:p>
        </p:txBody>
      </p:sp>
      <p:sp>
        <p:nvSpPr>
          <p:cNvPr id="4" name="Title 1"/>
          <p:cNvSpPr>
            <a:spLocks noGrp="1"/>
          </p:cNvSpPr>
          <p:nvPr>
            <p:ph type="title"/>
          </p:nvPr>
        </p:nvSpPr>
        <p:spPr>
          <a:xfrm>
            <a:off x="0" y="80963"/>
            <a:ext cx="9144000" cy="785812"/>
          </a:xfrm>
        </p:spPr>
        <p:txBody>
          <a:bodyPr/>
          <a:lstStyle/>
          <a:p>
            <a:pPr>
              <a:defRPr/>
            </a:pPr>
            <a:r>
              <a:rPr lang="zh-CN" altLang="en-US" sz="3600" dirty="0" smtClean="0"/>
              <a:t>把握新形势、开拓新视野</a:t>
            </a:r>
            <a:endParaRPr lang="zh-CN" altLang="en-US" sz="3600" dirty="0"/>
          </a:p>
        </p:txBody>
      </p:sp>
      <p:sp>
        <p:nvSpPr>
          <p:cNvPr id="51203" name="Content Placeholder 2"/>
          <p:cNvSpPr txBox="1">
            <a:spLocks/>
          </p:cNvSpPr>
          <p:nvPr/>
        </p:nvSpPr>
        <p:spPr bwMode="auto">
          <a:xfrm>
            <a:off x="468313" y="1773238"/>
            <a:ext cx="8229600" cy="4392612"/>
          </a:xfrm>
          <a:prstGeom prst="rect">
            <a:avLst/>
          </a:prstGeom>
          <a:noFill/>
          <a:ln w="9525">
            <a:noFill/>
            <a:miter lim="800000"/>
            <a:headEnd/>
            <a:tailEnd/>
          </a:ln>
        </p:spPr>
        <p:txBody>
          <a:bodyPr/>
          <a:lstStyle/>
          <a:p>
            <a:pPr marL="449263" indent="-449263" eaLnBrk="0" hangingPunct="0">
              <a:lnSpc>
                <a:spcPct val="150000"/>
              </a:lnSpc>
              <a:spcBef>
                <a:spcPct val="20000"/>
              </a:spcBef>
              <a:buSzPct val="120000"/>
              <a:buFontTx/>
              <a:buBlip>
                <a:blip r:embed="rId2"/>
              </a:buBlip>
            </a:pPr>
            <a:r>
              <a:rPr lang="zh-CN" altLang="en-US">
                <a:latin typeface="黑体" pitchFamily="2" charset="-122"/>
              </a:rPr>
              <a:t>新产业革命初现端倪，一些重要的科学问题和关键核心技术发生革命性突破的先兆已日益显现。</a:t>
            </a:r>
            <a:endParaRPr lang="en-US" altLang="zh-CN">
              <a:latin typeface="黑体" pitchFamily="2" charset="-122"/>
            </a:endParaRPr>
          </a:p>
          <a:p>
            <a:pPr marL="449263" indent="-449263" eaLnBrk="0" hangingPunct="0">
              <a:lnSpc>
                <a:spcPct val="150000"/>
              </a:lnSpc>
              <a:spcBef>
                <a:spcPct val="20000"/>
              </a:spcBef>
              <a:buSzPct val="120000"/>
              <a:buFontTx/>
              <a:buBlip>
                <a:blip r:embed="rId2"/>
              </a:buBlip>
            </a:pPr>
            <a:r>
              <a:rPr lang="zh-CN" altLang="en-US">
                <a:latin typeface="黑体" pitchFamily="2" charset="-122"/>
              </a:rPr>
              <a:t>金融危机后，美国将</a:t>
            </a:r>
            <a:r>
              <a:rPr lang="en-US" altLang="zh-CN">
                <a:latin typeface="黑体" pitchFamily="2" charset="-122"/>
              </a:rPr>
              <a:t>“</a:t>
            </a:r>
            <a:r>
              <a:rPr lang="zh-CN" altLang="en-US">
                <a:latin typeface="黑体" pitchFamily="2" charset="-122"/>
              </a:rPr>
              <a:t>再工业化</a:t>
            </a:r>
            <a:r>
              <a:rPr lang="en-US" altLang="zh-CN">
                <a:latin typeface="黑体" pitchFamily="2" charset="-122"/>
              </a:rPr>
              <a:t>”</a:t>
            </a:r>
            <a:r>
              <a:rPr lang="zh-CN" altLang="en-US">
                <a:latin typeface="黑体" pitchFamily="2" charset="-122"/>
              </a:rPr>
              <a:t>作为重塑竞争优势的重要战略，重构制造业的竞争格局。</a:t>
            </a:r>
            <a:endParaRPr lang="en-US" altLang="zh-CN">
              <a:latin typeface="黑体" pitchFamily="2" charset="-122"/>
            </a:endParaRPr>
          </a:p>
          <a:p>
            <a:pPr marL="449263" indent="-449263" eaLnBrk="0" hangingPunct="0">
              <a:lnSpc>
                <a:spcPct val="150000"/>
              </a:lnSpc>
              <a:spcBef>
                <a:spcPct val="20000"/>
              </a:spcBef>
              <a:buSzPct val="120000"/>
              <a:buFontTx/>
              <a:buBlip>
                <a:blip r:embed="rId2"/>
              </a:buBlip>
            </a:pPr>
            <a:r>
              <a:rPr lang="zh-CN" altLang="en-US">
                <a:latin typeface="黑体" pitchFamily="2" charset="-122"/>
              </a:rPr>
              <a:t>我们要以强烈的忧患意识和创新意识，率先转变大学发展方式，更新办学理念，创新体制机制，真正把人才培养、学科建设和科技创新的目标聚焦到促进国家转型发展上、聚焦到新一轮科技和产业制高点的竞争上。</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Content Placeholder 2"/>
          <p:cNvSpPr>
            <a:spLocks noGrp="1"/>
          </p:cNvSpPr>
          <p:nvPr>
            <p:ph idx="1"/>
          </p:nvPr>
        </p:nvSpPr>
        <p:spPr>
          <a:xfrm>
            <a:off x="468313" y="1125538"/>
            <a:ext cx="8675687" cy="1116012"/>
          </a:xfrm>
        </p:spPr>
        <p:txBody>
          <a:bodyPr/>
          <a:lstStyle/>
          <a:p>
            <a:pPr marL="514350" indent="-514350">
              <a:buSzPct val="100000"/>
              <a:buFontTx/>
              <a:buAutoNum type="arabicPeriod" startAt="2"/>
            </a:pPr>
            <a:r>
              <a:rPr lang="zh-CN" altLang="en-US" sz="2800" smtClean="0">
                <a:solidFill>
                  <a:srgbClr val="A50021"/>
                </a:solidFill>
                <a:latin typeface="微软雅黑"/>
                <a:ea typeface="微软雅黑"/>
                <a:cs typeface="微软雅黑"/>
              </a:rPr>
              <a:t>以科技与经济结合为核心的科技体制改革全面推进</a:t>
            </a:r>
          </a:p>
        </p:txBody>
      </p:sp>
      <p:sp>
        <p:nvSpPr>
          <p:cNvPr id="52226" name="Content Placeholder 2"/>
          <p:cNvSpPr txBox="1">
            <a:spLocks/>
          </p:cNvSpPr>
          <p:nvPr/>
        </p:nvSpPr>
        <p:spPr bwMode="auto">
          <a:xfrm>
            <a:off x="468313" y="1773238"/>
            <a:ext cx="8459787" cy="4392612"/>
          </a:xfrm>
          <a:prstGeom prst="rect">
            <a:avLst/>
          </a:prstGeom>
          <a:noFill/>
          <a:ln w="9525">
            <a:noFill/>
            <a:miter lim="800000"/>
            <a:headEnd/>
            <a:tailEnd/>
          </a:ln>
        </p:spPr>
        <p:txBody>
          <a:bodyPr/>
          <a:lstStyle/>
          <a:p>
            <a:pPr marL="449263" indent="-449263" eaLnBrk="0" hangingPunct="0">
              <a:lnSpc>
                <a:spcPct val="150000"/>
              </a:lnSpc>
              <a:spcBef>
                <a:spcPct val="20000"/>
              </a:spcBef>
              <a:buSzPct val="120000"/>
              <a:buFontTx/>
              <a:buBlip>
                <a:blip r:embed="rId2"/>
              </a:buBlip>
            </a:pPr>
            <a:r>
              <a:rPr lang="zh-CN" altLang="en-US">
                <a:latin typeface="黑体" pitchFamily="2" charset="-122"/>
              </a:rPr>
              <a:t>改革的根本目的是解决科技与经济脱节、科技资源分散等关键瓶颈问题，促进科技成果尽快转化为现实生产力。</a:t>
            </a:r>
            <a:endParaRPr lang="en-US" altLang="zh-CN">
              <a:latin typeface="黑体" pitchFamily="2" charset="-122"/>
            </a:endParaRPr>
          </a:p>
          <a:p>
            <a:pPr marL="449263" indent="-449263" eaLnBrk="0" hangingPunct="0">
              <a:lnSpc>
                <a:spcPct val="150000"/>
              </a:lnSpc>
              <a:spcBef>
                <a:spcPct val="20000"/>
              </a:spcBef>
              <a:buSzPct val="120000"/>
              <a:buFontTx/>
              <a:buBlip>
                <a:blip r:embed="rId2"/>
              </a:buBlip>
            </a:pPr>
            <a:r>
              <a:rPr lang="zh-CN" altLang="en-US">
                <a:latin typeface="黑体" pitchFamily="2" charset="-122"/>
              </a:rPr>
              <a:t>国家纵向中</a:t>
            </a:r>
            <a:r>
              <a:rPr lang="en-US" altLang="zh-CN">
                <a:latin typeface="黑体" pitchFamily="2" charset="-122"/>
              </a:rPr>
              <a:t>60%</a:t>
            </a:r>
            <a:r>
              <a:rPr lang="zh-CN" altLang="en-US">
                <a:latin typeface="黑体" pitchFamily="2" charset="-122"/>
              </a:rPr>
              <a:t>以上的科研计划和经费将以企业为主体，对我们加强产学研用协同创新，更好地发挥引领和支撑作用提出了更高的要求。</a:t>
            </a:r>
            <a:endParaRPr lang="en-US" altLang="zh-CN">
              <a:latin typeface="黑体" pitchFamily="2" charset="-122"/>
            </a:endParaRPr>
          </a:p>
          <a:p>
            <a:pPr marL="449263" indent="-449263" eaLnBrk="0" hangingPunct="0">
              <a:lnSpc>
                <a:spcPct val="150000"/>
              </a:lnSpc>
              <a:spcBef>
                <a:spcPct val="20000"/>
              </a:spcBef>
              <a:buSzPct val="120000"/>
              <a:buFontTx/>
              <a:buBlip>
                <a:blip r:embed="rId2"/>
              </a:buBlip>
            </a:pPr>
            <a:r>
              <a:rPr lang="zh-CN" altLang="en-US">
                <a:latin typeface="黑体" pitchFamily="2" charset="-122"/>
              </a:rPr>
              <a:t>我们要深刻领会和落实</a:t>
            </a:r>
            <a:r>
              <a:rPr lang="en-US" altLang="zh-CN">
                <a:latin typeface="黑体" pitchFamily="2" charset="-122"/>
              </a:rPr>
              <a:t>“2011</a:t>
            </a:r>
            <a:r>
              <a:rPr lang="zh-CN" altLang="en-US">
                <a:latin typeface="黑体" pitchFamily="2" charset="-122"/>
              </a:rPr>
              <a:t>计划</a:t>
            </a:r>
            <a:r>
              <a:rPr lang="en-US" altLang="zh-CN">
                <a:latin typeface="黑体" pitchFamily="2" charset="-122"/>
              </a:rPr>
              <a:t>”</a:t>
            </a:r>
            <a:r>
              <a:rPr lang="zh-CN" altLang="en-US">
                <a:latin typeface="黑体" pitchFamily="2" charset="-122"/>
              </a:rPr>
              <a:t>精神实质，</a:t>
            </a:r>
            <a:r>
              <a:rPr lang="en-US" altLang="zh-CN">
                <a:latin typeface="黑体" pitchFamily="2" charset="-122"/>
              </a:rPr>
              <a:t>“</a:t>
            </a:r>
            <a:r>
              <a:rPr lang="zh-CN" altLang="en-US">
                <a:latin typeface="黑体" pitchFamily="2" charset="-122"/>
              </a:rPr>
              <a:t>以我为主</a:t>
            </a:r>
            <a:r>
              <a:rPr lang="en-US" altLang="zh-CN">
                <a:latin typeface="黑体" pitchFamily="2" charset="-122"/>
              </a:rPr>
              <a:t>”</a:t>
            </a:r>
            <a:r>
              <a:rPr lang="zh-CN" altLang="en-US">
                <a:latin typeface="黑体" pitchFamily="2" charset="-122"/>
              </a:rPr>
              <a:t>牵头协同整合社会各方资源，集中力量办大事。</a:t>
            </a:r>
          </a:p>
        </p:txBody>
      </p:sp>
      <p:sp>
        <p:nvSpPr>
          <p:cNvPr id="8" name="Title 1"/>
          <p:cNvSpPr>
            <a:spLocks noGrp="1"/>
          </p:cNvSpPr>
          <p:nvPr>
            <p:ph type="title"/>
          </p:nvPr>
        </p:nvSpPr>
        <p:spPr>
          <a:xfrm>
            <a:off x="0" y="80963"/>
            <a:ext cx="9144000" cy="785812"/>
          </a:xfrm>
        </p:spPr>
        <p:txBody>
          <a:bodyPr/>
          <a:lstStyle/>
          <a:p>
            <a:pPr>
              <a:defRPr/>
            </a:pPr>
            <a:r>
              <a:rPr lang="zh-CN" altLang="en-US" sz="3600" dirty="0" smtClean="0"/>
              <a:t>把握新形势、开拓新视野</a:t>
            </a:r>
            <a:endParaRPr lang="zh-CN" altLang="en-US" sz="3600"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Content Placeholder 2"/>
          <p:cNvSpPr>
            <a:spLocks noGrp="1"/>
          </p:cNvSpPr>
          <p:nvPr>
            <p:ph idx="1"/>
          </p:nvPr>
        </p:nvSpPr>
        <p:spPr>
          <a:xfrm>
            <a:off x="468313" y="1125538"/>
            <a:ext cx="8675687" cy="1116012"/>
          </a:xfrm>
        </p:spPr>
        <p:txBody>
          <a:bodyPr/>
          <a:lstStyle/>
          <a:p>
            <a:pPr marL="514350" indent="-514350">
              <a:buSzPct val="100000"/>
              <a:buFontTx/>
              <a:buAutoNum type="arabicPeriod" startAt="3"/>
            </a:pPr>
            <a:r>
              <a:rPr lang="zh-CN" altLang="en-US" sz="2800" smtClean="0">
                <a:solidFill>
                  <a:srgbClr val="A50021"/>
                </a:solidFill>
                <a:latin typeface="微软雅黑"/>
                <a:ea typeface="微软雅黑"/>
                <a:cs typeface="微软雅黑"/>
              </a:rPr>
              <a:t>上海教育与科技改革进入快车道</a:t>
            </a:r>
          </a:p>
        </p:txBody>
      </p:sp>
      <p:sp>
        <p:nvSpPr>
          <p:cNvPr id="53250" name="Content Placeholder 2"/>
          <p:cNvSpPr txBox="1">
            <a:spLocks/>
          </p:cNvSpPr>
          <p:nvPr/>
        </p:nvSpPr>
        <p:spPr bwMode="auto">
          <a:xfrm>
            <a:off x="468313" y="1773238"/>
            <a:ext cx="8459787" cy="4392612"/>
          </a:xfrm>
          <a:prstGeom prst="rect">
            <a:avLst/>
          </a:prstGeom>
          <a:noFill/>
          <a:ln w="9525">
            <a:noFill/>
            <a:miter lim="800000"/>
            <a:headEnd/>
            <a:tailEnd/>
          </a:ln>
        </p:spPr>
        <p:txBody>
          <a:bodyPr/>
          <a:lstStyle/>
          <a:p>
            <a:pPr marL="449263" indent="-449263" eaLnBrk="0" hangingPunct="0">
              <a:lnSpc>
                <a:spcPct val="150000"/>
              </a:lnSpc>
              <a:spcBef>
                <a:spcPct val="20000"/>
              </a:spcBef>
              <a:buSzPct val="120000"/>
              <a:buFontTx/>
              <a:buBlip>
                <a:blip r:embed="rId2"/>
              </a:buBlip>
            </a:pPr>
            <a:r>
              <a:rPr lang="zh-CN" altLang="en-US">
                <a:latin typeface="黑体" pitchFamily="2" charset="-122"/>
              </a:rPr>
              <a:t>今年是国家和上海市</a:t>
            </a:r>
            <a:r>
              <a:rPr lang="en-US" altLang="zh-CN">
                <a:latin typeface="黑体" pitchFamily="2" charset="-122"/>
              </a:rPr>
              <a:t>“</a:t>
            </a:r>
            <a:r>
              <a:rPr lang="zh-CN" altLang="en-US">
                <a:latin typeface="黑体" pitchFamily="2" charset="-122"/>
              </a:rPr>
              <a:t>教育规划纲要</a:t>
            </a:r>
            <a:r>
              <a:rPr lang="en-US" altLang="zh-CN">
                <a:latin typeface="黑体" pitchFamily="2" charset="-122"/>
              </a:rPr>
              <a:t>”</a:t>
            </a:r>
            <a:r>
              <a:rPr lang="zh-CN" altLang="en-US">
                <a:latin typeface="黑体" pitchFamily="2" charset="-122"/>
              </a:rPr>
              <a:t>实施两周年，部市共建国家教育综合改革试验区在实质性推动，为我们先行先试，发挥发排头兵作用创造了优异的外部条件。</a:t>
            </a:r>
            <a:endParaRPr lang="en-US" altLang="zh-CN">
              <a:latin typeface="黑体" pitchFamily="2" charset="-122"/>
            </a:endParaRPr>
          </a:p>
          <a:p>
            <a:pPr marL="449263" indent="-449263" eaLnBrk="0" hangingPunct="0">
              <a:lnSpc>
                <a:spcPct val="150000"/>
              </a:lnSpc>
              <a:spcBef>
                <a:spcPct val="20000"/>
              </a:spcBef>
              <a:buSzPct val="120000"/>
              <a:buFontTx/>
              <a:buBlip>
                <a:blip r:embed="rId2"/>
              </a:buBlip>
            </a:pPr>
            <a:r>
              <a:rPr lang="zh-CN" altLang="en-US">
                <a:latin typeface="黑体" pitchFamily="2" charset="-122"/>
              </a:rPr>
              <a:t>上海市科技创新大会提出允许高校保留</a:t>
            </a:r>
            <a:r>
              <a:rPr lang="en-US" altLang="zh-CN">
                <a:latin typeface="黑体" pitchFamily="2" charset="-122"/>
              </a:rPr>
              <a:t>3%</a:t>
            </a:r>
            <a:r>
              <a:rPr lang="zh-CN" altLang="en-US">
                <a:latin typeface="黑体" pitchFamily="2" charset="-122"/>
              </a:rPr>
              <a:t>的编制额度，专门用于支持教师流动；骨干教师到企业工作，允许保留其人事聘用关系和事业编制等，对深化高校体制机制改革具有重要意义。</a:t>
            </a:r>
          </a:p>
        </p:txBody>
      </p:sp>
      <p:sp>
        <p:nvSpPr>
          <p:cNvPr id="8" name="Title 1"/>
          <p:cNvSpPr>
            <a:spLocks noGrp="1"/>
          </p:cNvSpPr>
          <p:nvPr>
            <p:ph type="title"/>
          </p:nvPr>
        </p:nvSpPr>
        <p:spPr>
          <a:xfrm>
            <a:off x="0" y="80963"/>
            <a:ext cx="9144000" cy="785812"/>
          </a:xfrm>
        </p:spPr>
        <p:txBody>
          <a:bodyPr/>
          <a:lstStyle/>
          <a:p>
            <a:pPr>
              <a:defRPr/>
            </a:pPr>
            <a:r>
              <a:rPr lang="zh-CN" altLang="en-US" sz="3600" dirty="0" smtClean="0"/>
              <a:t>把握新形势、开拓新视野</a:t>
            </a:r>
            <a:endParaRPr lang="zh-CN" altLang="en-US" sz="3600"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Content Placeholder 2"/>
          <p:cNvSpPr>
            <a:spLocks noGrp="1"/>
          </p:cNvSpPr>
          <p:nvPr>
            <p:ph idx="1"/>
          </p:nvPr>
        </p:nvSpPr>
        <p:spPr>
          <a:xfrm>
            <a:off x="468313" y="1125538"/>
            <a:ext cx="7524750" cy="1116012"/>
          </a:xfrm>
        </p:spPr>
        <p:txBody>
          <a:bodyPr/>
          <a:lstStyle/>
          <a:p>
            <a:pPr marL="514350" indent="-514350">
              <a:buSzPct val="100000"/>
              <a:buFont typeface="+mj-lt"/>
              <a:buAutoNum type="arabicPeriod" startAt="4"/>
            </a:pPr>
            <a:r>
              <a:rPr lang="zh-CN" altLang="en-US" sz="2800" dirty="0" smtClean="0">
                <a:solidFill>
                  <a:srgbClr val="A50021"/>
                </a:solidFill>
                <a:latin typeface="微软雅黑"/>
                <a:ea typeface="微软雅黑"/>
                <a:cs typeface="微软雅黑"/>
              </a:rPr>
              <a:t>中国特色高等教育发展道路为在发展中大国创建世界一流大学积累了思想和理论基础</a:t>
            </a:r>
          </a:p>
        </p:txBody>
      </p:sp>
      <p:sp>
        <p:nvSpPr>
          <p:cNvPr id="54274" name="Content Placeholder 2"/>
          <p:cNvSpPr txBox="1">
            <a:spLocks/>
          </p:cNvSpPr>
          <p:nvPr/>
        </p:nvSpPr>
        <p:spPr bwMode="auto">
          <a:xfrm>
            <a:off x="468313" y="2168525"/>
            <a:ext cx="8207375" cy="4392613"/>
          </a:xfrm>
          <a:prstGeom prst="rect">
            <a:avLst/>
          </a:prstGeom>
          <a:noFill/>
          <a:ln w="9525">
            <a:noFill/>
            <a:miter lim="800000"/>
            <a:headEnd/>
            <a:tailEnd/>
          </a:ln>
        </p:spPr>
        <p:txBody>
          <a:bodyPr/>
          <a:lstStyle/>
          <a:p>
            <a:pPr marL="449263" indent="-449263" eaLnBrk="0" hangingPunct="0">
              <a:lnSpc>
                <a:spcPct val="150000"/>
              </a:lnSpc>
              <a:spcBef>
                <a:spcPct val="20000"/>
              </a:spcBef>
              <a:buSzPct val="120000"/>
              <a:buFontTx/>
              <a:buBlip>
                <a:blip r:embed="rId2"/>
              </a:buBlip>
            </a:pPr>
            <a:r>
              <a:rPr lang="zh-CN" altLang="en-US">
                <a:latin typeface="黑体" pitchFamily="2" charset="-122"/>
              </a:rPr>
              <a:t>中国特色最核心的思想，就是在选择性学习和借鉴发达国家以往成功经验的基础上，面向未来依据国情进行创新实践。</a:t>
            </a:r>
            <a:endParaRPr lang="en-US" altLang="zh-CN">
              <a:latin typeface="黑体" pitchFamily="2" charset="-122"/>
            </a:endParaRPr>
          </a:p>
          <a:p>
            <a:pPr marL="449263" indent="-449263" eaLnBrk="0" hangingPunct="0">
              <a:lnSpc>
                <a:spcPct val="150000"/>
              </a:lnSpc>
              <a:spcBef>
                <a:spcPct val="20000"/>
              </a:spcBef>
              <a:buSzPct val="120000"/>
              <a:buFontTx/>
              <a:buBlip>
                <a:blip r:embed="rId2"/>
              </a:buBlip>
            </a:pPr>
            <a:r>
              <a:rPr lang="zh-CN" altLang="en-US">
                <a:latin typeface="黑体" pitchFamily="2" charset="-122"/>
              </a:rPr>
              <a:t>充分发挥</a:t>
            </a:r>
            <a:r>
              <a:rPr lang="en-US" altLang="zh-CN">
                <a:latin typeface="黑体" pitchFamily="2" charset="-122"/>
              </a:rPr>
              <a:t>“</a:t>
            </a:r>
            <a:r>
              <a:rPr lang="zh-CN" altLang="en-US">
                <a:latin typeface="黑体" pitchFamily="2" charset="-122"/>
              </a:rPr>
              <a:t>开放</a:t>
            </a:r>
            <a:r>
              <a:rPr lang="en-US" altLang="zh-CN">
                <a:latin typeface="黑体" pitchFamily="2" charset="-122"/>
              </a:rPr>
              <a:t>”</a:t>
            </a:r>
            <a:r>
              <a:rPr lang="zh-CN" altLang="en-US">
                <a:latin typeface="黑体" pitchFamily="2" charset="-122"/>
              </a:rPr>
              <a:t>与</a:t>
            </a:r>
            <a:r>
              <a:rPr lang="en-US" altLang="zh-CN">
                <a:latin typeface="黑体" pitchFamily="2" charset="-122"/>
              </a:rPr>
              <a:t>“</a:t>
            </a:r>
            <a:r>
              <a:rPr lang="zh-CN" altLang="en-US">
                <a:latin typeface="黑体" pitchFamily="2" charset="-122"/>
              </a:rPr>
              <a:t>创新</a:t>
            </a:r>
            <a:r>
              <a:rPr lang="en-US" altLang="zh-CN">
                <a:latin typeface="黑体" pitchFamily="2" charset="-122"/>
              </a:rPr>
              <a:t>”</a:t>
            </a:r>
            <a:r>
              <a:rPr lang="zh-CN" altLang="en-US">
                <a:latin typeface="黑体" pitchFamily="2" charset="-122"/>
              </a:rPr>
              <a:t>这两个关键基因的作用，促进大学与社会紧密结合，把知识创造和服务国家有机统一，作为大学价值目标和创建世界一流的必然路径。</a:t>
            </a:r>
            <a:endParaRPr lang="en-US" altLang="zh-CN">
              <a:latin typeface="黑体" pitchFamily="2" charset="-122"/>
            </a:endParaRPr>
          </a:p>
          <a:p>
            <a:pPr marL="449263" indent="-449263" eaLnBrk="0" hangingPunct="0">
              <a:lnSpc>
                <a:spcPct val="150000"/>
              </a:lnSpc>
              <a:spcBef>
                <a:spcPct val="20000"/>
              </a:spcBef>
              <a:buSzPct val="120000"/>
              <a:buFontTx/>
              <a:buBlip>
                <a:blip r:embed="rId2"/>
              </a:buBlip>
            </a:pPr>
            <a:r>
              <a:rPr lang="zh-CN" altLang="en-US">
                <a:latin typeface="黑体" pitchFamily="2" charset="-122"/>
              </a:rPr>
              <a:t>我们要以敢为人先的精神，率先走出</a:t>
            </a:r>
            <a:r>
              <a:rPr lang="en-US" altLang="zh-CN">
                <a:latin typeface="黑体" pitchFamily="2" charset="-122"/>
              </a:rPr>
              <a:t>“</a:t>
            </a:r>
            <a:r>
              <a:rPr lang="zh-CN" altLang="en-US">
                <a:latin typeface="黑体" pitchFamily="2" charset="-122"/>
              </a:rPr>
              <a:t>世界一流、中国特色、交大模式</a:t>
            </a:r>
            <a:r>
              <a:rPr lang="en-US" altLang="zh-CN">
                <a:latin typeface="黑体" pitchFamily="2" charset="-122"/>
              </a:rPr>
              <a:t>”</a:t>
            </a:r>
            <a:r>
              <a:rPr lang="zh-CN" altLang="en-US">
                <a:latin typeface="黑体" pitchFamily="2" charset="-122"/>
              </a:rPr>
              <a:t>的新路。</a:t>
            </a:r>
          </a:p>
        </p:txBody>
      </p:sp>
      <p:sp>
        <p:nvSpPr>
          <p:cNvPr id="8" name="Title 1"/>
          <p:cNvSpPr>
            <a:spLocks noGrp="1"/>
          </p:cNvSpPr>
          <p:nvPr>
            <p:ph type="title"/>
          </p:nvPr>
        </p:nvSpPr>
        <p:spPr>
          <a:xfrm>
            <a:off x="0" y="80963"/>
            <a:ext cx="9144000" cy="785812"/>
          </a:xfrm>
        </p:spPr>
        <p:txBody>
          <a:bodyPr/>
          <a:lstStyle/>
          <a:p>
            <a:pPr>
              <a:defRPr/>
            </a:pPr>
            <a:r>
              <a:rPr lang="zh-CN" altLang="en-US" sz="3600" dirty="0" smtClean="0"/>
              <a:t>把握新形势、开拓新视野</a:t>
            </a:r>
            <a:endParaRPr lang="zh-CN" altLang="en-US" sz="3600"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7"/>
          <p:cNvSpPr>
            <a:spLocks noChangeArrowheads="1"/>
          </p:cNvSpPr>
          <p:nvPr/>
        </p:nvSpPr>
        <p:spPr bwMode="gray">
          <a:xfrm>
            <a:off x="738188" y="1196975"/>
            <a:ext cx="7937500" cy="1116013"/>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5" name="AutoShape 8"/>
          <p:cNvSpPr>
            <a:spLocks noChangeArrowheads="1"/>
          </p:cNvSpPr>
          <p:nvPr/>
        </p:nvSpPr>
        <p:spPr bwMode="gray">
          <a:xfrm>
            <a:off x="882650" y="1357313"/>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6" name="Freeform 5"/>
          <p:cNvSpPr>
            <a:spLocks/>
          </p:cNvSpPr>
          <p:nvPr/>
        </p:nvSpPr>
        <p:spPr bwMode="gray">
          <a:xfrm>
            <a:off x="941388" y="1411288"/>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7" name="Text Box 10"/>
          <p:cNvSpPr txBox="1">
            <a:spLocks noChangeArrowheads="1"/>
          </p:cNvSpPr>
          <p:nvPr/>
        </p:nvSpPr>
        <p:spPr bwMode="gray">
          <a:xfrm>
            <a:off x="1027113" y="1462088"/>
            <a:ext cx="604837" cy="595312"/>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r>
              <a:rPr lang="zh-CN" altLang="en-US" sz="3300">
                <a:effectLst>
                  <a:outerShdw blurRad="38100" dist="38100" dir="2700000" algn="tl">
                    <a:srgbClr val="C0C0C0"/>
                  </a:outerShdw>
                </a:effectLst>
                <a:latin typeface="黑体" pitchFamily="49" charset="-122"/>
              </a:rPr>
              <a:t>一</a:t>
            </a:r>
          </a:p>
        </p:txBody>
      </p:sp>
      <p:sp>
        <p:nvSpPr>
          <p:cNvPr id="8" name="Text Box 15"/>
          <p:cNvSpPr txBox="1">
            <a:spLocks noChangeArrowheads="1"/>
          </p:cNvSpPr>
          <p:nvPr/>
        </p:nvSpPr>
        <p:spPr bwMode="gray">
          <a:xfrm>
            <a:off x="1908175" y="1517650"/>
            <a:ext cx="3937000" cy="579438"/>
          </a:xfrm>
          <a:prstGeom prst="rect">
            <a:avLst/>
          </a:prstGeom>
          <a:noFill/>
          <a:ln>
            <a:noFill/>
          </a:ln>
          <a:extLst/>
        </p:spPr>
        <p:txBody>
          <a:bodyPr>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defRPr/>
            </a:pPr>
            <a:r>
              <a:rPr lang="zh-CN" altLang="en-US" sz="3200" dirty="0" smtClean="0">
                <a:solidFill>
                  <a:schemeClr val="bg1">
                    <a:lumMod val="75000"/>
                  </a:schemeClr>
                </a:solidFill>
                <a:latin typeface="Times New Roman "/>
              </a:rPr>
              <a:t>上半年工作回顾</a:t>
            </a:r>
            <a:endParaRPr lang="en-US" altLang="zh-CN" sz="3200" dirty="0">
              <a:solidFill>
                <a:schemeClr val="bg1">
                  <a:lumMod val="75000"/>
                </a:schemeClr>
              </a:solidFill>
              <a:latin typeface="Times New Roman "/>
            </a:endParaRPr>
          </a:p>
        </p:txBody>
      </p:sp>
      <p:sp>
        <p:nvSpPr>
          <p:cNvPr id="9" name="AutoShape 7"/>
          <p:cNvSpPr>
            <a:spLocks noChangeArrowheads="1"/>
          </p:cNvSpPr>
          <p:nvPr/>
        </p:nvSpPr>
        <p:spPr bwMode="gray">
          <a:xfrm>
            <a:off x="738188" y="2565400"/>
            <a:ext cx="7937500" cy="1116013"/>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0" name="AutoShape 8"/>
          <p:cNvSpPr>
            <a:spLocks noChangeArrowheads="1"/>
          </p:cNvSpPr>
          <p:nvPr/>
        </p:nvSpPr>
        <p:spPr bwMode="gray">
          <a:xfrm>
            <a:off x="882650" y="2709863"/>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1" name="Freeform 10"/>
          <p:cNvSpPr>
            <a:spLocks/>
          </p:cNvSpPr>
          <p:nvPr/>
        </p:nvSpPr>
        <p:spPr bwMode="gray">
          <a:xfrm>
            <a:off x="941388" y="2763838"/>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2" name="Text Box 10"/>
          <p:cNvSpPr txBox="1">
            <a:spLocks noChangeArrowheads="1"/>
          </p:cNvSpPr>
          <p:nvPr/>
        </p:nvSpPr>
        <p:spPr bwMode="gray">
          <a:xfrm>
            <a:off x="1027113" y="2835275"/>
            <a:ext cx="604837" cy="595313"/>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eaLnBrk="0" hangingPunct="0">
              <a:defRPr/>
            </a:pPr>
            <a:r>
              <a:rPr lang="zh-CN" altLang="en-US" sz="3300">
                <a:effectLst>
                  <a:outerShdw blurRad="38100" dist="38100" dir="2700000" algn="tl">
                    <a:srgbClr val="C0C0C0"/>
                  </a:outerShdw>
                </a:effectLst>
                <a:latin typeface="黑体" pitchFamily="49" charset="-122"/>
              </a:rPr>
              <a:t>二</a:t>
            </a:r>
          </a:p>
        </p:txBody>
      </p:sp>
      <p:sp>
        <p:nvSpPr>
          <p:cNvPr id="13" name="Text Box 15"/>
          <p:cNvSpPr txBox="1">
            <a:spLocks noChangeArrowheads="1"/>
          </p:cNvSpPr>
          <p:nvPr/>
        </p:nvSpPr>
        <p:spPr bwMode="gray">
          <a:xfrm>
            <a:off x="1908175" y="2906713"/>
            <a:ext cx="5292725" cy="584200"/>
          </a:xfrm>
          <a:prstGeom prst="rect">
            <a:avLst/>
          </a:prstGeom>
          <a:noFill/>
          <a:ln>
            <a:noFill/>
          </a:ln>
          <a:extLst/>
        </p:spPr>
        <p:txBody>
          <a:bodyPr>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defRPr/>
            </a:pPr>
            <a:r>
              <a:rPr lang="zh-CN" altLang="en-US" sz="3200" dirty="0" smtClean="0">
                <a:solidFill>
                  <a:schemeClr val="bg1">
                    <a:lumMod val="75000"/>
                  </a:schemeClr>
                </a:solidFill>
                <a:latin typeface="Times New Roman "/>
              </a:rPr>
              <a:t>把握新形势，开拓新视野</a:t>
            </a:r>
            <a:endParaRPr lang="en-US" altLang="zh-CN" sz="3200" dirty="0">
              <a:solidFill>
                <a:schemeClr val="bg1">
                  <a:lumMod val="75000"/>
                </a:schemeClr>
              </a:solidFill>
              <a:latin typeface="Times New Roman "/>
            </a:endParaRPr>
          </a:p>
        </p:txBody>
      </p:sp>
      <p:sp>
        <p:nvSpPr>
          <p:cNvPr id="14" name="AutoShape 7"/>
          <p:cNvSpPr>
            <a:spLocks noChangeArrowheads="1"/>
          </p:cNvSpPr>
          <p:nvPr/>
        </p:nvSpPr>
        <p:spPr bwMode="gray">
          <a:xfrm>
            <a:off x="738188" y="3897313"/>
            <a:ext cx="7937500" cy="11160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5" name="AutoShape 8"/>
          <p:cNvSpPr>
            <a:spLocks noChangeArrowheads="1"/>
          </p:cNvSpPr>
          <p:nvPr/>
        </p:nvSpPr>
        <p:spPr bwMode="gray">
          <a:xfrm>
            <a:off x="882650" y="4057650"/>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6" name="Freeform 15"/>
          <p:cNvSpPr>
            <a:spLocks/>
          </p:cNvSpPr>
          <p:nvPr/>
        </p:nvSpPr>
        <p:spPr bwMode="gray">
          <a:xfrm>
            <a:off x="941388" y="4111625"/>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7" name="Text Box 10"/>
          <p:cNvSpPr txBox="1">
            <a:spLocks noChangeArrowheads="1"/>
          </p:cNvSpPr>
          <p:nvPr/>
        </p:nvSpPr>
        <p:spPr bwMode="gray">
          <a:xfrm>
            <a:off x="1027113" y="4183063"/>
            <a:ext cx="604837" cy="595312"/>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r>
              <a:rPr lang="zh-CN" altLang="en-US" sz="3300">
                <a:effectLst>
                  <a:outerShdw blurRad="38100" dist="38100" dir="2700000" algn="tl">
                    <a:srgbClr val="C0C0C0"/>
                  </a:outerShdw>
                </a:effectLst>
                <a:latin typeface="黑体" pitchFamily="49" charset="-122"/>
              </a:rPr>
              <a:t>三</a:t>
            </a:r>
          </a:p>
        </p:txBody>
      </p:sp>
      <p:sp>
        <p:nvSpPr>
          <p:cNvPr id="55311" name="Text Box 15"/>
          <p:cNvSpPr txBox="1">
            <a:spLocks noChangeArrowheads="1"/>
          </p:cNvSpPr>
          <p:nvPr/>
        </p:nvSpPr>
        <p:spPr bwMode="gray">
          <a:xfrm>
            <a:off x="1871663" y="4238625"/>
            <a:ext cx="5551487" cy="584200"/>
          </a:xfrm>
          <a:prstGeom prst="rect">
            <a:avLst/>
          </a:prstGeom>
          <a:noFill/>
          <a:ln w="9525">
            <a:noFill/>
            <a:miter lim="800000"/>
            <a:headEnd/>
            <a:tailEnd/>
          </a:ln>
        </p:spPr>
        <p:txBody>
          <a:bodyPr>
            <a:spAutoFit/>
          </a:bodyPr>
          <a:lstStyle/>
          <a:p>
            <a:r>
              <a:rPr lang="zh-CN" altLang="en-US" sz="3200">
                <a:latin typeface="Times New Roman "/>
              </a:rPr>
              <a:t>下半年主要任务</a:t>
            </a:r>
          </a:p>
        </p:txBody>
      </p:sp>
      <p:sp>
        <p:nvSpPr>
          <p:cNvPr id="19" name="AutoShape 7"/>
          <p:cNvSpPr>
            <a:spLocks noChangeArrowheads="1"/>
          </p:cNvSpPr>
          <p:nvPr/>
        </p:nvSpPr>
        <p:spPr bwMode="gray">
          <a:xfrm>
            <a:off x="738188" y="5265738"/>
            <a:ext cx="7937500" cy="11160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20" name="AutoShape 8"/>
          <p:cNvSpPr>
            <a:spLocks noChangeArrowheads="1"/>
          </p:cNvSpPr>
          <p:nvPr/>
        </p:nvSpPr>
        <p:spPr bwMode="gray">
          <a:xfrm>
            <a:off x="882650" y="5426075"/>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21" name="Freeform 20"/>
          <p:cNvSpPr>
            <a:spLocks/>
          </p:cNvSpPr>
          <p:nvPr/>
        </p:nvSpPr>
        <p:spPr bwMode="gray">
          <a:xfrm>
            <a:off x="941388" y="5480050"/>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22" name="Text Box 10"/>
          <p:cNvSpPr txBox="1">
            <a:spLocks noChangeArrowheads="1"/>
          </p:cNvSpPr>
          <p:nvPr/>
        </p:nvSpPr>
        <p:spPr bwMode="gray">
          <a:xfrm>
            <a:off x="1027113" y="5551488"/>
            <a:ext cx="604837" cy="595312"/>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r>
              <a:rPr lang="zh-CN" altLang="en-US" sz="3300">
                <a:effectLst>
                  <a:outerShdw blurRad="38100" dist="38100" dir="2700000" algn="tl">
                    <a:srgbClr val="C0C0C0"/>
                  </a:outerShdw>
                </a:effectLst>
                <a:latin typeface="黑体" pitchFamily="49" charset="-122"/>
              </a:rPr>
              <a:t>四</a:t>
            </a:r>
          </a:p>
        </p:txBody>
      </p:sp>
      <p:sp>
        <p:nvSpPr>
          <p:cNvPr id="23" name="Text Box 15"/>
          <p:cNvSpPr txBox="1">
            <a:spLocks noChangeArrowheads="1"/>
          </p:cNvSpPr>
          <p:nvPr/>
        </p:nvSpPr>
        <p:spPr bwMode="gray">
          <a:xfrm>
            <a:off x="1858963" y="5300663"/>
            <a:ext cx="6816725" cy="1077912"/>
          </a:xfrm>
          <a:prstGeom prst="rect">
            <a:avLst/>
          </a:prstGeom>
          <a:noFill/>
          <a:ln>
            <a:noFill/>
          </a:ln>
          <a:extLst/>
        </p:spPr>
        <p:txBody>
          <a:bodyPr>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defRPr/>
            </a:pPr>
            <a:r>
              <a:rPr lang="zh-CN" altLang="en-US" sz="3200" dirty="0" smtClean="0">
                <a:solidFill>
                  <a:schemeClr val="bg1">
                    <a:lumMod val="75000"/>
                  </a:schemeClr>
                </a:solidFill>
                <a:latin typeface="Times New Roman "/>
              </a:rPr>
              <a:t>切实</a:t>
            </a:r>
            <a:r>
              <a:rPr lang="zh-CN" altLang="en-US" sz="3200" dirty="0">
                <a:solidFill>
                  <a:schemeClr val="bg1">
                    <a:lumMod val="75000"/>
                  </a:schemeClr>
                </a:solidFill>
                <a:latin typeface="Times New Roman "/>
              </a:rPr>
              <a:t>加</a:t>
            </a:r>
            <a:r>
              <a:rPr lang="zh-CN" altLang="en-US" sz="3200" dirty="0" smtClean="0">
                <a:solidFill>
                  <a:schemeClr val="bg1">
                    <a:lumMod val="75000"/>
                  </a:schemeClr>
                </a:solidFill>
                <a:latin typeface="Times New Roman "/>
              </a:rPr>
              <a:t>强党的</a:t>
            </a:r>
            <a:r>
              <a:rPr lang="zh-CN" altLang="en-US" sz="3200" dirty="0">
                <a:solidFill>
                  <a:schemeClr val="bg1">
                    <a:lumMod val="75000"/>
                  </a:schemeClr>
                </a:solidFill>
                <a:latin typeface="Times New Roman "/>
              </a:rPr>
              <a:t>建</a:t>
            </a:r>
            <a:r>
              <a:rPr lang="zh-CN" altLang="en-US" sz="3200" dirty="0" smtClean="0">
                <a:solidFill>
                  <a:schemeClr val="bg1">
                    <a:lumMod val="75000"/>
                  </a:schemeClr>
                </a:solidFill>
                <a:latin typeface="Times New Roman "/>
              </a:rPr>
              <a:t>设，推动全局工作，以优异成绩迎接十八大胜利召开</a:t>
            </a:r>
            <a:endParaRPr lang="en-US" altLang="zh-CN" sz="3200" dirty="0">
              <a:solidFill>
                <a:schemeClr val="bg1">
                  <a:lumMod val="75000"/>
                </a:schemeClr>
              </a:solidFill>
              <a:latin typeface="Times New Roman "/>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p:cNvSpPr>
            <a:spLocks noChangeArrowheads="1"/>
          </p:cNvSpPr>
          <p:nvPr/>
        </p:nvSpPr>
        <p:spPr bwMode="gray">
          <a:xfrm>
            <a:off x="811213" y="944563"/>
            <a:ext cx="7150100" cy="792162"/>
          </a:xfrm>
          <a:prstGeom prst="roundRect">
            <a:avLst>
              <a:gd name="adj" fmla="val 50000"/>
            </a:avLst>
          </a:prstGeom>
          <a:gradFill rotWithShape="1">
            <a:gsLst>
              <a:gs pos="0">
                <a:srgbClr val="05CDD7"/>
              </a:gs>
              <a:gs pos="50000">
                <a:srgbClr val="98EAEF"/>
              </a:gs>
              <a:gs pos="100000">
                <a:srgbClr val="05CDD7"/>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zh-CN" altLang="en-US" sz="3200" dirty="0">
                <a:latin typeface="黑体" pitchFamily="2" charset="-122"/>
              </a:rPr>
              <a:t>下半年主要任务</a:t>
            </a:r>
            <a:endParaRPr lang="en-US" altLang="zh-CN" sz="3200" dirty="0">
              <a:latin typeface="黑体" pitchFamily="2" charset="-122"/>
            </a:endParaRPr>
          </a:p>
        </p:txBody>
      </p:sp>
      <p:sp>
        <p:nvSpPr>
          <p:cNvPr id="10243" name="Rectangle 4"/>
          <p:cNvSpPr>
            <a:spLocks noChangeArrowheads="1"/>
          </p:cNvSpPr>
          <p:nvPr/>
        </p:nvSpPr>
        <p:spPr bwMode="auto">
          <a:xfrm>
            <a:off x="576263" y="1808163"/>
            <a:ext cx="8459787" cy="4897437"/>
          </a:xfrm>
          <a:prstGeom prst="rect">
            <a:avLst/>
          </a:prstGeom>
          <a:noFill/>
          <a:ln>
            <a:noFill/>
          </a:ln>
          <a:extLst/>
        </p:spPr>
        <p:txBody>
          <a:bodyPr/>
          <a:lstStyle/>
          <a:p>
            <a:pPr marL="457200" indent="-457200" eaLnBrk="0" hangingPunct="0">
              <a:lnSpc>
                <a:spcPct val="150000"/>
              </a:lnSpc>
              <a:spcBef>
                <a:spcPct val="20000"/>
              </a:spcBef>
              <a:buSzPct val="100000"/>
              <a:buFont typeface="+mj-lt"/>
              <a:buAutoNum type="arabicPeriod"/>
              <a:defRPr/>
            </a:pPr>
            <a:r>
              <a:rPr lang="zh-CN" altLang="en-US" sz="2500" dirty="0">
                <a:latin typeface="+mn-ea"/>
                <a:ea typeface="+mn-ea"/>
              </a:rPr>
              <a:t>聚焦提高质量这个核心任务，在质量导向的考核评价、资源配置体系等长效机制建设上实现突破；</a:t>
            </a:r>
            <a:endParaRPr lang="en-US" altLang="zh-CN" sz="2500" dirty="0">
              <a:latin typeface="+mn-ea"/>
              <a:ea typeface="+mn-ea"/>
            </a:endParaRPr>
          </a:p>
          <a:p>
            <a:pPr marL="457200" indent="-457200" eaLnBrk="0" hangingPunct="0">
              <a:lnSpc>
                <a:spcPct val="150000"/>
              </a:lnSpc>
              <a:spcBef>
                <a:spcPct val="20000"/>
              </a:spcBef>
              <a:buSzPct val="100000"/>
              <a:buFont typeface="+mj-lt"/>
              <a:buAutoNum type="arabicPeriod"/>
              <a:defRPr/>
            </a:pPr>
            <a:r>
              <a:rPr lang="zh-CN" altLang="en-US" sz="2500" dirty="0">
                <a:latin typeface="+mn-ea"/>
                <a:ea typeface="+mn-ea"/>
              </a:rPr>
              <a:t>聚焦拔尖创新人才培养，在把所有办学优势转化为育人优势的机制建设上实现突破；</a:t>
            </a:r>
            <a:endParaRPr lang="en-US" altLang="zh-CN" sz="2500" dirty="0">
              <a:latin typeface="+mn-ea"/>
              <a:ea typeface="+mn-ea"/>
            </a:endParaRPr>
          </a:p>
          <a:p>
            <a:pPr marL="457200" indent="-457200" eaLnBrk="0" hangingPunct="0">
              <a:lnSpc>
                <a:spcPct val="150000"/>
              </a:lnSpc>
              <a:spcBef>
                <a:spcPct val="20000"/>
              </a:spcBef>
              <a:buSzPct val="100000"/>
              <a:buFont typeface="+mj-lt"/>
              <a:buAutoNum type="arabicPeriod"/>
              <a:defRPr/>
            </a:pPr>
            <a:r>
              <a:rPr lang="zh-CN" altLang="en-US" sz="2500" dirty="0">
                <a:latin typeface="+mn-ea"/>
                <a:ea typeface="+mn-ea"/>
              </a:rPr>
              <a:t>聚焦高水平人才队伍，在</a:t>
            </a:r>
            <a:r>
              <a:rPr lang="en-US" altLang="zh-CN" sz="2500" dirty="0">
                <a:latin typeface="+mn-ea"/>
                <a:ea typeface="+mn-ea"/>
              </a:rPr>
              <a:t>“</a:t>
            </a:r>
            <a:r>
              <a:rPr lang="zh-CN" altLang="en-US" sz="2500" dirty="0">
                <a:latin typeface="+mn-ea"/>
                <a:ea typeface="+mn-ea"/>
              </a:rPr>
              <a:t>育才、引才、聚才、用才</a:t>
            </a:r>
            <a:r>
              <a:rPr lang="en-US" altLang="zh-CN" sz="2500" dirty="0">
                <a:latin typeface="+mn-ea"/>
                <a:ea typeface="+mn-ea"/>
              </a:rPr>
              <a:t>”</a:t>
            </a:r>
            <a:r>
              <a:rPr lang="zh-CN" altLang="en-US" sz="2500" dirty="0">
                <a:latin typeface="+mn-ea"/>
                <a:ea typeface="+mn-ea"/>
              </a:rPr>
              <a:t>可持续人才工作体系建设上实现突破；</a:t>
            </a:r>
            <a:endParaRPr lang="en-US" altLang="zh-CN" sz="2500" dirty="0">
              <a:latin typeface="+mn-ea"/>
              <a:ea typeface="+mn-ea"/>
            </a:endParaRPr>
          </a:p>
          <a:p>
            <a:pPr marL="457200" indent="-457200" eaLnBrk="0" hangingPunct="0">
              <a:lnSpc>
                <a:spcPct val="150000"/>
              </a:lnSpc>
              <a:spcBef>
                <a:spcPct val="20000"/>
              </a:spcBef>
              <a:buSzPct val="100000"/>
              <a:buFont typeface="+mj-lt"/>
              <a:buAutoNum type="arabicPeriod"/>
              <a:defRPr/>
            </a:pPr>
            <a:r>
              <a:rPr lang="zh-CN" altLang="en-US" sz="2500" dirty="0">
                <a:latin typeface="+mn-ea"/>
                <a:ea typeface="+mn-ea"/>
              </a:rPr>
              <a:t>聚焦学科和科研高峰，在提升重大原创性研究和承担国家重大项目的能力上、在大团队建设上实现突破。</a:t>
            </a:r>
            <a:endParaRPr lang="en-US" altLang="zh-CN" sz="2500" dirty="0">
              <a:latin typeface="+mn-ea"/>
              <a:ea typeface="+mn-ea"/>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Content Placeholder 2"/>
          <p:cNvSpPr>
            <a:spLocks noGrp="1"/>
          </p:cNvSpPr>
          <p:nvPr>
            <p:ph idx="1"/>
          </p:nvPr>
        </p:nvSpPr>
        <p:spPr>
          <a:xfrm>
            <a:off x="468313" y="1125538"/>
            <a:ext cx="8229600" cy="682625"/>
          </a:xfrm>
        </p:spPr>
        <p:txBody>
          <a:bodyPr/>
          <a:lstStyle/>
          <a:p>
            <a:pPr marL="514350" indent="-514350">
              <a:buSzPct val="100000"/>
              <a:buFontTx/>
              <a:buAutoNum type="arabicPeriod"/>
            </a:pPr>
            <a:r>
              <a:rPr lang="zh-CN" altLang="en-US" sz="2800" smtClean="0">
                <a:solidFill>
                  <a:srgbClr val="A50021"/>
                </a:solidFill>
                <a:latin typeface="微软雅黑"/>
                <a:ea typeface="微软雅黑"/>
                <a:cs typeface="微软雅黑"/>
              </a:rPr>
              <a:t>落实</a:t>
            </a:r>
            <a:r>
              <a:rPr lang="en-US" altLang="zh-CN" sz="2800" smtClean="0">
                <a:solidFill>
                  <a:srgbClr val="A50021"/>
                </a:solidFill>
                <a:latin typeface="微软雅黑"/>
                <a:ea typeface="微软雅黑"/>
                <a:cs typeface="微软雅黑"/>
              </a:rPr>
              <a:t>“</a:t>
            </a:r>
            <a:r>
              <a:rPr lang="zh-CN" altLang="en-US" sz="2800" smtClean="0">
                <a:solidFill>
                  <a:srgbClr val="A50021"/>
                </a:solidFill>
                <a:latin typeface="微软雅黑"/>
                <a:ea typeface="微软雅黑"/>
                <a:cs typeface="微软雅黑"/>
              </a:rPr>
              <a:t>质量</a:t>
            </a:r>
            <a:r>
              <a:rPr lang="en-US" altLang="zh-CN" sz="2800" smtClean="0">
                <a:solidFill>
                  <a:srgbClr val="A50021"/>
                </a:solidFill>
                <a:latin typeface="微软雅黑"/>
                <a:ea typeface="微软雅黑"/>
                <a:cs typeface="微软雅黑"/>
              </a:rPr>
              <a:t>25</a:t>
            </a:r>
            <a:r>
              <a:rPr lang="zh-CN" altLang="en-US" sz="2800" smtClean="0">
                <a:solidFill>
                  <a:srgbClr val="A50021"/>
                </a:solidFill>
                <a:latin typeface="微软雅黑"/>
                <a:ea typeface="微软雅黑"/>
                <a:cs typeface="微软雅黑"/>
              </a:rPr>
              <a:t>条</a:t>
            </a:r>
            <a:r>
              <a:rPr lang="en-US" altLang="zh-CN" sz="2800" smtClean="0">
                <a:solidFill>
                  <a:srgbClr val="A50021"/>
                </a:solidFill>
                <a:latin typeface="微软雅黑"/>
                <a:ea typeface="微软雅黑"/>
                <a:cs typeface="微软雅黑"/>
              </a:rPr>
              <a:t>”</a:t>
            </a:r>
            <a:r>
              <a:rPr lang="zh-CN" altLang="en-US" sz="2800" smtClean="0">
                <a:solidFill>
                  <a:srgbClr val="A50021"/>
                </a:solidFill>
                <a:latin typeface="微软雅黑"/>
                <a:ea typeface="微软雅黑"/>
                <a:cs typeface="微软雅黑"/>
              </a:rPr>
              <a:t>形成质量建设的长效机制</a:t>
            </a:r>
          </a:p>
        </p:txBody>
      </p:sp>
      <p:sp>
        <p:nvSpPr>
          <p:cNvPr id="4" name="Title 1"/>
          <p:cNvSpPr>
            <a:spLocks noGrp="1"/>
          </p:cNvSpPr>
          <p:nvPr>
            <p:ph type="title"/>
          </p:nvPr>
        </p:nvSpPr>
        <p:spPr>
          <a:xfrm>
            <a:off x="0" y="80963"/>
            <a:ext cx="9144000" cy="785812"/>
          </a:xfrm>
        </p:spPr>
        <p:txBody>
          <a:bodyPr/>
          <a:lstStyle/>
          <a:p>
            <a:pPr>
              <a:defRPr/>
            </a:pPr>
            <a:r>
              <a:rPr lang="zh-CN" altLang="en-US" sz="3600" dirty="0" smtClean="0"/>
              <a:t>下半年主要</a:t>
            </a:r>
            <a:r>
              <a:rPr lang="zh-CN" altLang="en-US" sz="3600" dirty="0"/>
              <a:t>任务</a:t>
            </a:r>
          </a:p>
        </p:txBody>
      </p:sp>
      <p:sp>
        <p:nvSpPr>
          <p:cNvPr id="58371" name="Content Placeholder 2"/>
          <p:cNvSpPr txBox="1">
            <a:spLocks/>
          </p:cNvSpPr>
          <p:nvPr/>
        </p:nvSpPr>
        <p:spPr bwMode="auto">
          <a:xfrm>
            <a:off x="468313" y="1916113"/>
            <a:ext cx="8135937" cy="4608512"/>
          </a:xfrm>
          <a:prstGeom prst="rect">
            <a:avLst/>
          </a:prstGeom>
          <a:noFill/>
          <a:ln w="9525">
            <a:noFill/>
            <a:miter lim="800000"/>
            <a:headEnd/>
            <a:tailEnd/>
          </a:ln>
        </p:spPr>
        <p:txBody>
          <a:bodyPr/>
          <a:lstStyle/>
          <a:p>
            <a:pPr marL="449263" indent="-449263" eaLnBrk="0" hangingPunct="0">
              <a:lnSpc>
                <a:spcPct val="150000"/>
              </a:lnSpc>
              <a:spcBef>
                <a:spcPct val="20000"/>
              </a:spcBef>
              <a:buSzPct val="120000"/>
              <a:buFontTx/>
              <a:buBlip>
                <a:blip r:embed="rId2"/>
              </a:buBlip>
            </a:pPr>
            <a:r>
              <a:rPr lang="zh-CN" altLang="en-US">
                <a:latin typeface="Arial" charset="0"/>
              </a:rPr>
              <a:t>开展全校质量大讨论，不断完善质量标准和建设方案，研究建立以质量为导向的科学考核评价制度和资源配置方法。</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建立完善质量管理与监控体系，逐步实行质量年度报告制度，重点落实本科人才培养、研究生人才培养、师资发展和科研质量工作年度报告。</a:t>
            </a:r>
            <a:endParaRPr lang="en-US" altLang="zh-CN">
              <a:latin typeface="Arial"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7"/>
          <p:cNvSpPr>
            <a:spLocks noChangeArrowheads="1"/>
          </p:cNvSpPr>
          <p:nvPr/>
        </p:nvSpPr>
        <p:spPr bwMode="gray">
          <a:xfrm>
            <a:off x="738188" y="1196975"/>
            <a:ext cx="7937500" cy="1116013"/>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5" name="AutoShape 8"/>
          <p:cNvSpPr>
            <a:spLocks noChangeArrowheads="1"/>
          </p:cNvSpPr>
          <p:nvPr/>
        </p:nvSpPr>
        <p:spPr bwMode="gray">
          <a:xfrm>
            <a:off x="882650" y="1357313"/>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6" name="Freeform 5"/>
          <p:cNvSpPr>
            <a:spLocks/>
          </p:cNvSpPr>
          <p:nvPr/>
        </p:nvSpPr>
        <p:spPr bwMode="gray">
          <a:xfrm>
            <a:off x="941388" y="1411288"/>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7" name="Text Box 10"/>
          <p:cNvSpPr txBox="1">
            <a:spLocks noChangeArrowheads="1"/>
          </p:cNvSpPr>
          <p:nvPr/>
        </p:nvSpPr>
        <p:spPr bwMode="gray">
          <a:xfrm>
            <a:off x="1027113" y="1462088"/>
            <a:ext cx="604837" cy="595312"/>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r>
              <a:rPr lang="zh-CN" altLang="en-US" sz="3300">
                <a:effectLst>
                  <a:outerShdw blurRad="38100" dist="38100" dir="2700000" algn="tl">
                    <a:srgbClr val="C0C0C0"/>
                  </a:outerShdw>
                </a:effectLst>
                <a:latin typeface="黑体" pitchFamily="49" charset="-122"/>
              </a:rPr>
              <a:t>一</a:t>
            </a:r>
          </a:p>
        </p:txBody>
      </p:sp>
      <p:sp>
        <p:nvSpPr>
          <p:cNvPr id="20485" name="Text Box 15"/>
          <p:cNvSpPr txBox="1">
            <a:spLocks noChangeArrowheads="1"/>
          </p:cNvSpPr>
          <p:nvPr/>
        </p:nvSpPr>
        <p:spPr bwMode="gray">
          <a:xfrm>
            <a:off x="1908175" y="1517650"/>
            <a:ext cx="3937000" cy="579438"/>
          </a:xfrm>
          <a:prstGeom prst="rect">
            <a:avLst/>
          </a:prstGeom>
          <a:noFill/>
          <a:ln w="9525">
            <a:noFill/>
            <a:miter lim="800000"/>
            <a:headEnd/>
            <a:tailEnd/>
          </a:ln>
        </p:spPr>
        <p:txBody>
          <a:bodyPr>
            <a:spAutoFit/>
          </a:bodyPr>
          <a:lstStyle/>
          <a:p>
            <a:r>
              <a:rPr lang="zh-CN" altLang="en-US" sz="3200">
                <a:latin typeface="Times New Roman "/>
              </a:rPr>
              <a:t>上半年工作回顾</a:t>
            </a:r>
            <a:endParaRPr lang="en-US" altLang="zh-CN" sz="3200">
              <a:latin typeface="Times New Roman "/>
            </a:endParaRPr>
          </a:p>
        </p:txBody>
      </p:sp>
      <p:sp>
        <p:nvSpPr>
          <p:cNvPr id="9" name="AutoShape 7"/>
          <p:cNvSpPr>
            <a:spLocks noChangeArrowheads="1"/>
          </p:cNvSpPr>
          <p:nvPr/>
        </p:nvSpPr>
        <p:spPr bwMode="gray">
          <a:xfrm>
            <a:off x="738188" y="2565400"/>
            <a:ext cx="7937500" cy="1116013"/>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0" name="AutoShape 8"/>
          <p:cNvSpPr>
            <a:spLocks noChangeArrowheads="1"/>
          </p:cNvSpPr>
          <p:nvPr/>
        </p:nvSpPr>
        <p:spPr bwMode="gray">
          <a:xfrm>
            <a:off x="882650" y="2709863"/>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1" name="Freeform 10"/>
          <p:cNvSpPr>
            <a:spLocks/>
          </p:cNvSpPr>
          <p:nvPr/>
        </p:nvSpPr>
        <p:spPr bwMode="gray">
          <a:xfrm>
            <a:off x="941388" y="2763838"/>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2" name="Text Box 10"/>
          <p:cNvSpPr txBox="1">
            <a:spLocks noChangeArrowheads="1"/>
          </p:cNvSpPr>
          <p:nvPr/>
        </p:nvSpPr>
        <p:spPr bwMode="gray">
          <a:xfrm>
            <a:off x="1027113" y="2835275"/>
            <a:ext cx="604837" cy="595313"/>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eaLnBrk="0" hangingPunct="0">
              <a:defRPr/>
            </a:pPr>
            <a:r>
              <a:rPr lang="zh-CN" altLang="en-US" sz="3300">
                <a:effectLst>
                  <a:outerShdw blurRad="38100" dist="38100" dir="2700000" algn="tl">
                    <a:srgbClr val="C0C0C0"/>
                  </a:outerShdw>
                </a:effectLst>
                <a:latin typeface="黑体" pitchFamily="49" charset="-122"/>
              </a:rPr>
              <a:t>二</a:t>
            </a:r>
          </a:p>
        </p:txBody>
      </p:sp>
      <p:sp>
        <p:nvSpPr>
          <p:cNvPr id="13" name="Text Box 15"/>
          <p:cNvSpPr txBox="1">
            <a:spLocks noChangeArrowheads="1"/>
          </p:cNvSpPr>
          <p:nvPr/>
        </p:nvSpPr>
        <p:spPr bwMode="gray">
          <a:xfrm>
            <a:off x="1908175" y="2906713"/>
            <a:ext cx="5292725" cy="584200"/>
          </a:xfrm>
          <a:prstGeom prst="rect">
            <a:avLst/>
          </a:prstGeom>
          <a:noFill/>
          <a:ln>
            <a:noFill/>
          </a:ln>
          <a:extLst/>
        </p:spPr>
        <p:txBody>
          <a:bodyPr>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defRPr/>
            </a:pPr>
            <a:r>
              <a:rPr lang="zh-CN" altLang="en-US" sz="3200" dirty="0" smtClean="0">
                <a:solidFill>
                  <a:schemeClr val="bg1">
                    <a:lumMod val="75000"/>
                  </a:schemeClr>
                </a:solidFill>
                <a:latin typeface="Times New Roman "/>
              </a:rPr>
              <a:t>把握新形势，开拓新视野</a:t>
            </a:r>
            <a:endParaRPr lang="en-US" altLang="zh-CN" sz="3200" dirty="0">
              <a:solidFill>
                <a:schemeClr val="bg1">
                  <a:lumMod val="75000"/>
                </a:schemeClr>
              </a:solidFill>
              <a:latin typeface="Times New Roman "/>
            </a:endParaRPr>
          </a:p>
        </p:txBody>
      </p:sp>
      <p:sp>
        <p:nvSpPr>
          <p:cNvPr id="14" name="AutoShape 7"/>
          <p:cNvSpPr>
            <a:spLocks noChangeArrowheads="1"/>
          </p:cNvSpPr>
          <p:nvPr/>
        </p:nvSpPr>
        <p:spPr bwMode="gray">
          <a:xfrm>
            <a:off x="738188" y="3897313"/>
            <a:ext cx="7937500" cy="11160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5" name="AutoShape 8"/>
          <p:cNvSpPr>
            <a:spLocks noChangeArrowheads="1"/>
          </p:cNvSpPr>
          <p:nvPr/>
        </p:nvSpPr>
        <p:spPr bwMode="gray">
          <a:xfrm>
            <a:off x="882650" y="4057650"/>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6" name="Freeform 15"/>
          <p:cNvSpPr>
            <a:spLocks/>
          </p:cNvSpPr>
          <p:nvPr/>
        </p:nvSpPr>
        <p:spPr bwMode="gray">
          <a:xfrm>
            <a:off x="941388" y="4111625"/>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7" name="Text Box 10"/>
          <p:cNvSpPr txBox="1">
            <a:spLocks noChangeArrowheads="1"/>
          </p:cNvSpPr>
          <p:nvPr/>
        </p:nvSpPr>
        <p:spPr bwMode="gray">
          <a:xfrm>
            <a:off x="1027113" y="4183063"/>
            <a:ext cx="604837" cy="595312"/>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r>
              <a:rPr lang="zh-CN" altLang="en-US" sz="3300">
                <a:effectLst>
                  <a:outerShdw blurRad="38100" dist="38100" dir="2700000" algn="tl">
                    <a:srgbClr val="C0C0C0"/>
                  </a:outerShdw>
                </a:effectLst>
                <a:latin typeface="黑体" pitchFamily="49" charset="-122"/>
              </a:rPr>
              <a:t>三</a:t>
            </a:r>
          </a:p>
        </p:txBody>
      </p:sp>
      <p:sp>
        <p:nvSpPr>
          <p:cNvPr id="18" name="Text Box 15"/>
          <p:cNvSpPr txBox="1">
            <a:spLocks noChangeArrowheads="1"/>
          </p:cNvSpPr>
          <p:nvPr/>
        </p:nvSpPr>
        <p:spPr bwMode="gray">
          <a:xfrm>
            <a:off x="1871663" y="4238625"/>
            <a:ext cx="5551487" cy="584200"/>
          </a:xfrm>
          <a:prstGeom prst="rect">
            <a:avLst/>
          </a:prstGeom>
          <a:noFill/>
          <a:ln>
            <a:noFill/>
          </a:ln>
          <a:extLst/>
        </p:spPr>
        <p:txBody>
          <a:bodyPr>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defRPr/>
            </a:pPr>
            <a:r>
              <a:rPr lang="zh-CN" altLang="en-US" sz="3200" dirty="0" smtClean="0">
                <a:solidFill>
                  <a:schemeClr val="bg1">
                    <a:lumMod val="75000"/>
                  </a:schemeClr>
                </a:solidFill>
                <a:latin typeface="Times New Roman "/>
              </a:rPr>
              <a:t>下半年主要任务</a:t>
            </a:r>
            <a:endParaRPr lang="zh-CN" altLang="en-US" sz="3200" dirty="0">
              <a:solidFill>
                <a:schemeClr val="bg1">
                  <a:lumMod val="75000"/>
                </a:schemeClr>
              </a:solidFill>
              <a:latin typeface="Times New Roman "/>
            </a:endParaRPr>
          </a:p>
        </p:txBody>
      </p:sp>
      <p:sp>
        <p:nvSpPr>
          <p:cNvPr id="19" name="AutoShape 7"/>
          <p:cNvSpPr>
            <a:spLocks noChangeArrowheads="1"/>
          </p:cNvSpPr>
          <p:nvPr/>
        </p:nvSpPr>
        <p:spPr bwMode="gray">
          <a:xfrm>
            <a:off x="738188" y="5265738"/>
            <a:ext cx="7937500" cy="11160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20" name="AutoShape 8"/>
          <p:cNvSpPr>
            <a:spLocks noChangeArrowheads="1"/>
          </p:cNvSpPr>
          <p:nvPr/>
        </p:nvSpPr>
        <p:spPr bwMode="gray">
          <a:xfrm>
            <a:off x="882650" y="5426075"/>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21" name="Freeform 20"/>
          <p:cNvSpPr>
            <a:spLocks/>
          </p:cNvSpPr>
          <p:nvPr/>
        </p:nvSpPr>
        <p:spPr bwMode="gray">
          <a:xfrm>
            <a:off x="941388" y="5480050"/>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22" name="Text Box 10"/>
          <p:cNvSpPr txBox="1">
            <a:spLocks noChangeArrowheads="1"/>
          </p:cNvSpPr>
          <p:nvPr/>
        </p:nvSpPr>
        <p:spPr bwMode="gray">
          <a:xfrm>
            <a:off x="1027113" y="5551488"/>
            <a:ext cx="604837" cy="595312"/>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r>
              <a:rPr lang="zh-CN" altLang="en-US" sz="3300">
                <a:effectLst>
                  <a:outerShdw blurRad="38100" dist="38100" dir="2700000" algn="tl">
                    <a:srgbClr val="C0C0C0"/>
                  </a:outerShdw>
                </a:effectLst>
                <a:latin typeface="黑体" pitchFamily="49" charset="-122"/>
              </a:rPr>
              <a:t>四</a:t>
            </a:r>
          </a:p>
        </p:txBody>
      </p:sp>
      <p:sp>
        <p:nvSpPr>
          <p:cNvPr id="23" name="Text Box 15"/>
          <p:cNvSpPr txBox="1">
            <a:spLocks noChangeArrowheads="1"/>
          </p:cNvSpPr>
          <p:nvPr/>
        </p:nvSpPr>
        <p:spPr bwMode="gray">
          <a:xfrm>
            <a:off x="1858963" y="5300663"/>
            <a:ext cx="6816725" cy="1077912"/>
          </a:xfrm>
          <a:prstGeom prst="rect">
            <a:avLst/>
          </a:prstGeom>
          <a:noFill/>
          <a:ln>
            <a:noFill/>
          </a:ln>
          <a:extLst/>
        </p:spPr>
        <p:txBody>
          <a:bodyPr>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defRPr/>
            </a:pPr>
            <a:r>
              <a:rPr lang="zh-CN" altLang="en-US" sz="3200" dirty="0" smtClean="0">
                <a:solidFill>
                  <a:schemeClr val="bg1">
                    <a:lumMod val="75000"/>
                  </a:schemeClr>
                </a:solidFill>
                <a:latin typeface="Times New Roman "/>
              </a:rPr>
              <a:t>切实</a:t>
            </a:r>
            <a:r>
              <a:rPr lang="zh-CN" altLang="en-US" sz="3200" dirty="0">
                <a:solidFill>
                  <a:schemeClr val="bg1">
                    <a:lumMod val="75000"/>
                  </a:schemeClr>
                </a:solidFill>
                <a:latin typeface="Times New Roman "/>
              </a:rPr>
              <a:t>加</a:t>
            </a:r>
            <a:r>
              <a:rPr lang="zh-CN" altLang="en-US" sz="3200" dirty="0" smtClean="0">
                <a:solidFill>
                  <a:schemeClr val="bg1">
                    <a:lumMod val="75000"/>
                  </a:schemeClr>
                </a:solidFill>
                <a:latin typeface="Times New Roman "/>
              </a:rPr>
              <a:t>强党的</a:t>
            </a:r>
            <a:r>
              <a:rPr lang="zh-CN" altLang="en-US" sz="3200" dirty="0">
                <a:solidFill>
                  <a:schemeClr val="bg1">
                    <a:lumMod val="75000"/>
                  </a:schemeClr>
                </a:solidFill>
                <a:latin typeface="Times New Roman "/>
              </a:rPr>
              <a:t>建</a:t>
            </a:r>
            <a:r>
              <a:rPr lang="zh-CN" altLang="en-US" sz="3200" dirty="0" smtClean="0">
                <a:solidFill>
                  <a:schemeClr val="bg1">
                    <a:lumMod val="75000"/>
                  </a:schemeClr>
                </a:solidFill>
                <a:latin typeface="Times New Roman "/>
              </a:rPr>
              <a:t>设，推动全局工作，以优异成绩迎接十八大胜利召开</a:t>
            </a:r>
            <a:endParaRPr lang="en-US" altLang="zh-CN" sz="3200" dirty="0">
              <a:solidFill>
                <a:schemeClr val="bg1">
                  <a:lumMod val="75000"/>
                </a:schemeClr>
              </a:solidFill>
              <a:latin typeface="Times New Roman "/>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Content Placeholder 2"/>
          <p:cNvSpPr>
            <a:spLocks noGrp="1"/>
          </p:cNvSpPr>
          <p:nvPr>
            <p:ph idx="1"/>
          </p:nvPr>
        </p:nvSpPr>
        <p:spPr>
          <a:xfrm>
            <a:off x="358775" y="1125538"/>
            <a:ext cx="8532813" cy="682625"/>
          </a:xfrm>
        </p:spPr>
        <p:txBody>
          <a:bodyPr/>
          <a:lstStyle/>
          <a:p>
            <a:pPr marL="514350" indent="-514350">
              <a:buSzPct val="100000"/>
              <a:buFontTx/>
              <a:buAutoNum type="arabicPeriod" startAt="2"/>
            </a:pPr>
            <a:r>
              <a:rPr lang="zh-CN" altLang="en-US" sz="2800" smtClean="0">
                <a:solidFill>
                  <a:srgbClr val="A50021"/>
                </a:solidFill>
                <a:latin typeface="微软雅黑"/>
                <a:ea typeface="微软雅黑"/>
                <a:cs typeface="微软雅黑"/>
              </a:rPr>
              <a:t>以培养机制创新促进人才培养质量的全面提升</a:t>
            </a:r>
          </a:p>
        </p:txBody>
      </p:sp>
      <p:sp>
        <p:nvSpPr>
          <p:cNvPr id="59394" name="Content Placeholder 2"/>
          <p:cNvSpPr txBox="1">
            <a:spLocks/>
          </p:cNvSpPr>
          <p:nvPr/>
        </p:nvSpPr>
        <p:spPr bwMode="auto">
          <a:xfrm>
            <a:off x="468313" y="1773238"/>
            <a:ext cx="8229600" cy="4608512"/>
          </a:xfrm>
          <a:prstGeom prst="rect">
            <a:avLst/>
          </a:prstGeom>
          <a:noFill/>
          <a:ln w="9525">
            <a:noFill/>
            <a:miter lim="800000"/>
            <a:headEnd/>
            <a:tailEnd/>
          </a:ln>
        </p:spPr>
        <p:txBody>
          <a:bodyPr/>
          <a:lstStyle/>
          <a:p>
            <a:pPr marL="449263" indent="-449263" eaLnBrk="0" hangingPunct="0">
              <a:lnSpc>
                <a:spcPct val="150000"/>
              </a:lnSpc>
              <a:spcBef>
                <a:spcPct val="20000"/>
              </a:spcBef>
              <a:buSzPct val="120000"/>
              <a:buFontTx/>
              <a:buBlip>
                <a:blip r:embed="rId2"/>
              </a:buBlip>
            </a:pPr>
            <a:r>
              <a:rPr lang="zh-CN" altLang="en-US">
                <a:latin typeface="Arial" charset="0"/>
              </a:rPr>
              <a:t>紧紧抓住高水平教师上课、教师能力提升、专业与课程建设、过程管理、机制保障、环境建设等关键环节，全面落实提高人才培养质量的</a:t>
            </a:r>
            <a:r>
              <a:rPr lang="en-US" altLang="zh-CN">
                <a:latin typeface="Arial" charset="0"/>
              </a:rPr>
              <a:t>“</a:t>
            </a:r>
            <a:r>
              <a:rPr lang="zh-CN" altLang="en-US">
                <a:latin typeface="Arial" charset="0"/>
              </a:rPr>
              <a:t>八项举措</a:t>
            </a:r>
            <a:r>
              <a:rPr lang="en-US" altLang="zh-CN">
                <a:latin typeface="Arial" charset="0"/>
              </a:rPr>
              <a:t>”。</a:t>
            </a:r>
          </a:p>
          <a:p>
            <a:pPr marL="449263" indent="-449263" eaLnBrk="0" hangingPunct="0">
              <a:lnSpc>
                <a:spcPct val="150000"/>
              </a:lnSpc>
              <a:spcBef>
                <a:spcPct val="20000"/>
              </a:spcBef>
              <a:buSzPct val="120000"/>
              <a:buFontTx/>
              <a:buBlip>
                <a:blip r:embed="rId2"/>
              </a:buBlip>
            </a:pPr>
            <a:r>
              <a:rPr lang="zh-CN" altLang="en-US">
                <a:latin typeface="Arial" charset="0"/>
              </a:rPr>
              <a:t>深入推进</a:t>
            </a:r>
            <a:r>
              <a:rPr lang="en-US" altLang="zh-CN">
                <a:latin typeface="Arial" charset="0"/>
              </a:rPr>
              <a:t>“</a:t>
            </a:r>
            <a:r>
              <a:rPr lang="zh-CN" altLang="en-US">
                <a:latin typeface="Arial" charset="0"/>
              </a:rPr>
              <a:t>改革研究生培养模式</a:t>
            </a:r>
            <a:r>
              <a:rPr lang="en-US" altLang="zh-CN">
                <a:latin typeface="Arial" charset="0"/>
              </a:rPr>
              <a:t>”</a:t>
            </a:r>
            <a:r>
              <a:rPr lang="zh-CN" altLang="en-US">
                <a:latin typeface="Arial" charset="0"/>
              </a:rPr>
              <a:t>国家教育体制试点改革，建立健全研究生教育质量保障体系，深化博士生招生计划弹性管理试点改革，形成博士生分流淘汰机制。</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切实加强诚信教育和学风建设，强化导师的首要责任人作用。</a:t>
            </a:r>
          </a:p>
        </p:txBody>
      </p:sp>
      <p:sp>
        <p:nvSpPr>
          <p:cNvPr id="6" name="Title 1"/>
          <p:cNvSpPr>
            <a:spLocks noGrp="1"/>
          </p:cNvSpPr>
          <p:nvPr>
            <p:ph type="title"/>
          </p:nvPr>
        </p:nvSpPr>
        <p:spPr>
          <a:xfrm>
            <a:off x="0" y="80963"/>
            <a:ext cx="9144000" cy="785812"/>
          </a:xfrm>
        </p:spPr>
        <p:txBody>
          <a:bodyPr/>
          <a:lstStyle/>
          <a:p>
            <a:pPr>
              <a:defRPr/>
            </a:pPr>
            <a:r>
              <a:rPr lang="zh-CN" altLang="en-US" sz="3600" dirty="0" smtClean="0"/>
              <a:t>下半年主要</a:t>
            </a:r>
            <a:r>
              <a:rPr lang="zh-CN" altLang="en-US" sz="3600" dirty="0"/>
              <a:t>任务</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Content Placeholder 2"/>
          <p:cNvSpPr>
            <a:spLocks noGrp="1"/>
          </p:cNvSpPr>
          <p:nvPr>
            <p:ph idx="1"/>
          </p:nvPr>
        </p:nvSpPr>
        <p:spPr>
          <a:xfrm>
            <a:off x="395288" y="1125538"/>
            <a:ext cx="8532812" cy="682625"/>
          </a:xfrm>
        </p:spPr>
        <p:txBody>
          <a:bodyPr/>
          <a:lstStyle/>
          <a:p>
            <a:pPr marL="514350" indent="-514350">
              <a:buSzPct val="100000"/>
              <a:buFontTx/>
              <a:buAutoNum type="arabicPeriod" startAt="3"/>
            </a:pPr>
            <a:r>
              <a:rPr lang="zh-CN" altLang="en-US" sz="2800" smtClean="0">
                <a:solidFill>
                  <a:srgbClr val="A50021"/>
                </a:solidFill>
                <a:latin typeface="微软雅黑"/>
                <a:ea typeface="微软雅黑"/>
                <a:cs typeface="微软雅黑"/>
              </a:rPr>
              <a:t>全面落实师资分类发展改革提升队伍整体水平</a:t>
            </a:r>
          </a:p>
        </p:txBody>
      </p:sp>
      <p:sp>
        <p:nvSpPr>
          <p:cNvPr id="4" name="Title 1"/>
          <p:cNvSpPr>
            <a:spLocks noGrp="1"/>
          </p:cNvSpPr>
          <p:nvPr>
            <p:ph type="title"/>
          </p:nvPr>
        </p:nvSpPr>
        <p:spPr>
          <a:xfrm>
            <a:off x="0" y="80963"/>
            <a:ext cx="9144000" cy="785812"/>
          </a:xfrm>
        </p:spPr>
        <p:txBody>
          <a:bodyPr/>
          <a:lstStyle/>
          <a:p>
            <a:pPr>
              <a:defRPr/>
            </a:pPr>
            <a:r>
              <a:rPr lang="zh-CN" altLang="en-US" sz="3600" dirty="0"/>
              <a:t>下半年主要任务</a:t>
            </a:r>
          </a:p>
        </p:txBody>
      </p:sp>
      <p:sp>
        <p:nvSpPr>
          <p:cNvPr id="60419" name="Content Placeholder 2"/>
          <p:cNvSpPr txBox="1">
            <a:spLocks/>
          </p:cNvSpPr>
          <p:nvPr/>
        </p:nvSpPr>
        <p:spPr bwMode="auto">
          <a:xfrm>
            <a:off x="468313" y="1808163"/>
            <a:ext cx="8207375" cy="5149850"/>
          </a:xfrm>
          <a:prstGeom prst="rect">
            <a:avLst/>
          </a:prstGeom>
          <a:noFill/>
          <a:ln w="9525">
            <a:noFill/>
            <a:miter lim="800000"/>
            <a:headEnd/>
            <a:tailEnd/>
          </a:ln>
        </p:spPr>
        <p:txBody>
          <a:bodyPr/>
          <a:lstStyle/>
          <a:p>
            <a:pPr marL="449263" indent="-449263" eaLnBrk="0" hangingPunct="0">
              <a:lnSpc>
                <a:spcPct val="150000"/>
              </a:lnSpc>
              <a:spcBef>
                <a:spcPct val="20000"/>
              </a:spcBef>
              <a:buSzPct val="120000"/>
              <a:buFontTx/>
              <a:buBlip>
                <a:blip r:embed="rId2"/>
              </a:buBlip>
            </a:pPr>
            <a:r>
              <a:rPr lang="zh-CN" altLang="en-US">
                <a:latin typeface="Arial" charset="0"/>
              </a:rPr>
              <a:t>深化师资分类发展的综合改革，重点完善不同类型师资队伍的考核体系和晋升机制。</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积极谋划和全力争取</a:t>
            </a:r>
            <a:r>
              <a:rPr lang="en-US" altLang="zh-CN">
                <a:latin typeface="Arial" charset="0"/>
              </a:rPr>
              <a:t>“</a:t>
            </a:r>
            <a:r>
              <a:rPr lang="zh-CN" altLang="en-US">
                <a:latin typeface="Arial" charset="0"/>
              </a:rPr>
              <a:t>万人计划</a:t>
            </a:r>
            <a:r>
              <a:rPr lang="en-US" altLang="zh-CN">
                <a:latin typeface="Arial" charset="0"/>
              </a:rPr>
              <a:t>”</a:t>
            </a:r>
            <a:r>
              <a:rPr lang="zh-CN" altLang="en-US">
                <a:latin typeface="Arial" charset="0"/>
              </a:rPr>
              <a:t>的支持，进一步加强青年教师队伍建设，积极研究建立引进人才和现有主体队伍</a:t>
            </a:r>
            <a:r>
              <a:rPr lang="en-US" altLang="zh-CN">
                <a:latin typeface="Arial" charset="0"/>
              </a:rPr>
              <a:t>“</a:t>
            </a:r>
            <a:r>
              <a:rPr lang="zh-CN" altLang="en-US">
                <a:latin typeface="Arial" charset="0"/>
              </a:rPr>
              <a:t>同台竞技</a:t>
            </a:r>
            <a:r>
              <a:rPr lang="en-US" altLang="zh-CN">
                <a:latin typeface="Arial" charset="0"/>
              </a:rPr>
              <a:t>”、“</a:t>
            </a:r>
            <a:r>
              <a:rPr lang="zh-CN" altLang="en-US">
                <a:latin typeface="Arial" charset="0"/>
              </a:rPr>
              <a:t>同轨运行</a:t>
            </a:r>
            <a:r>
              <a:rPr lang="en-US" altLang="zh-CN">
                <a:latin typeface="Arial" charset="0"/>
              </a:rPr>
              <a:t>”</a:t>
            </a:r>
            <a:r>
              <a:rPr lang="zh-CN" altLang="en-US">
                <a:latin typeface="Arial" charset="0"/>
              </a:rPr>
              <a:t>的体制机制。</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研究落实</a:t>
            </a:r>
            <a:r>
              <a:rPr lang="en-US" altLang="zh-CN">
                <a:latin typeface="Arial" charset="0"/>
              </a:rPr>
              <a:t>《</a:t>
            </a:r>
            <a:r>
              <a:rPr lang="zh-CN" altLang="en-US">
                <a:latin typeface="Arial" charset="0"/>
              </a:rPr>
              <a:t>关于科研大团队建设的若干建议</a:t>
            </a:r>
            <a:r>
              <a:rPr lang="en-US" altLang="zh-CN">
                <a:latin typeface="Arial" charset="0"/>
              </a:rPr>
              <a:t>》，</a:t>
            </a:r>
            <a:r>
              <a:rPr lang="zh-CN" altLang="en-US">
                <a:latin typeface="Arial" charset="0"/>
              </a:rPr>
              <a:t>着力形成若干具有国内外影响、对行业有支撑引领作用的高水平大科研团队。</a:t>
            </a:r>
            <a:endParaRPr lang="en-US" altLang="zh-CN">
              <a:latin typeface="Arial" charset="0"/>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Content Placeholder 2"/>
          <p:cNvSpPr>
            <a:spLocks noGrp="1"/>
          </p:cNvSpPr>
          <p:nvPr>
            <p:ph idx="1"/>
          </p:nvPr>
        </p:nvSpPr>
        <p:spPr>
          <a:xfrm>
            <a:off x="323850" y="1125538"/>
            <a:ext cx="8567738" cy="719137"/>
          </a:xfrm>
        </p:spPr>
        <p:txBody>
          <a:bodyPr/>
          <a:lstStyle/>
          <a:p>
            <a:pPr marL="514350" indent="-514350">
              <a:buSzPct val="100000"/>
              <a:buFontTx/>
              <a:buAutoNum type="arabicPeriod" startAt="4"/>
            </a:pPr>
            <a:r>
              <a:rPr lang="zh-CN" altLang="en-US" sz="2800" smtClean="0">
                <a:solidFill>
                  <a:srgbClr val="A50021"/>
                </a:solidFill>
                <a:latin typeface="微软雅黑"/>
                <a:ea typeface="微软雅黑"/>
                <a:cs typeface="微软雅黑"/>
              </a:rPr>
              <a:t>以协同创新为突破口大力提升学科和科研竞争力</a:t>
            </a:r>
          </a:p>
        </p:txBody>
      </p:sp>
      <p:sp>
        <p:nvSpPr>
          <p:cNvPr id="4" name="Title 1"/>
          <p:cNvSpPr>
            <a:spLocks noGrp="1"/>
          </p:cNvSpPr>
          <p:nvPr>
            <p:ph type="title"/>
          </p:nvPr>
        </p:nvSpPr>
        <p:spPr>
          <a:xfrm>
            <a:off x="0" y="80963"/>
            <a:ext cx="9144000" cy="785812"/>
          </a:xfrm>
        </p:spPr>
        <p:txBody>
          <a:bodyPr/>
          <a:lstStyle/>
          <a:p>
            <a:pPr>
              <a:defRPr/>
            </a:pPr>
            <a:r>
              <a:rPr lang="zh-CN" altLang="en-US" sz="3600" dirty="0"/>
              <a:t>下半年主要任务</a:t>
            </a:r>
          </a:p>
        </p:txBody>
      </p:sp>
      <p:sp>
        <p:nvSpPr>
          <p:cNvPr id="61443" name="Content Placeholder 2"/>
          <p:cNvSpPr txBox="1">
            <a:spLocks/>
          </p:cNvSpPr>
          <p:nvPr/>
        </p:nvSpPr>
        <p:spPr bwMode="auto">
          <a:xfrm>
            <a:off x="468313" y="1881188"/>
            <a:ext cx="8229600" cy="4787900"/>
          </a:xfrm>
          <a:prstGeom prst="rect">
            <a:avLst/>
          </a:prstGeom>
          <a:noFill/>
          <a:ln w="9525">
            <a:noFill/>
            <a:miter lim="800000"/>
            <a:headEnd/>
            <a:tailEnd/>
          </a:ln>
        </p:spPr>
        <p:txBody>
          <a:bodyPr/>
          <a:lstStyle/>
          <a:p>
            <a:pPr marL="449263" indent="-449263" eaLnBrk="0" hangingPunct="0">
              <a:lnSpc>
                <a:spcPct val="150000"/>
              </a:lnSpc>
              <a:spcBef>
                <a:spcPct val="20000"/>
              </a:spcBef>
              <a:buSzPct val="120000"/>
              <a:buFontTx/>
              <a:buBlip>
                <a:blip r:embed="rId2"/>
              </a:buBlip>
            </a:pPr>
            <a:r>
              <a:rPr lang="zh-CN" altLang="en-US">
                <a:latin typeface="Arial" charset="0"/>
              </a:rPr>
              <a:t>跟进</a:t>
            </a:r>
            <a:r>
              <a:rPr lang="en-US" altLang="zh-CN">
                <a:latin typeface="Arial" charset="0"/>
              </a:rPr>
              <a:t>2011</a:t>
            </a:r>
            <a:r>
              <a:rPr lang="zh-CN" altLang="en-US">
                <a:latin typeface="Arial" charset="0"/>
              </a:rPr>
              <a:t>协同创新计划，以全新的体制机制谋划和培育多个协同创新中心，鼓励支持更多的学院和学科团队在国家或行业协同创新中心发挥积极作用。</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强化工科在服务国家战略和行业、区域发展中的不可替代性和引领性，着力培养和形成撒手锏。</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全力推进</a:t>
            </a:r>
            <a:r>
              <a:rPr lang="en-US" altLang="zh-CN">
                <a:latin typeface="Arial" charset="0"/>
              </a:rPr>
              <a:t>“985”</a:t>
            </a:r>
            <a:r>
              <a:rPr lang="zh-CN" altLang="en-US">
                <a:latin typeface="Arial" charset="0"/>
              </a:rPr>
              <a:t>三期校级、学科级创新平台建设计划，重点完善经费与项目动态调整机制和绩效考评机制。</a:t>
            </a:r>
            <a:endParaRPr lang="en-US" altLang="zh-CN">
              <a:latin typeface="Arial"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Content Placeholder 2"/>
          <p:cNvSpPr>
            <a:spLocks noGrp="1"/>
          </p:cNvSpPr>
          <p:nvPr>
            <p:ph idx="1"/>
          </p:nvPr>
        </p:nvSpPr>
        <p:spPr>
          <a:xfrm>
            <a:off x="323850" y="1125538"/>
            <a:ext cx="8567738" cy="719137"/>
          </a:xfrm>
        </p:spPr>
        <p:txBody>
          <a:bodyPr/>
          <a:lstStyle/>
          <a:p>
            <a:pPr marL="514350" indent="-514350">
              <a:buSzPct val="100000"/>
              <a:buFontTx/>
              <a:buAutoNum type="arabicPeriod" startAt="5"/>
            </a:pPr>
            <a:r>
              <a:rPr lang="zh-CN" altLang="en-US" sz="2800" smtClean="0">
                <a:solidFill>
                  <a:srgbClr val="A50021"/>
                </a:solidFill>
                <a:latin typeface="微软雅黑"/>
                <a:ea typeface="微软雅黑"/>
                <a:cs typeface="微软雅黑"/>
              </a:rPr>
              <a:t>以更加开放的姿态加快实施国际化战略</a:t>
            </a:r>
          </a:p>
        </p:txBody>
      </p:sp>
      <p:sp>
        <p:nvSpPr>
          <p:cNvPr id="4" name="Title 1"/>
          <p:cNvSpPr>
            <a:spLocks noGrp="1"/>
          </p:cNvSpPr>
          <p:nvPr>
            <p:ph type="title"/>
          </p:nvPr>
        </p:nvSpPr>
        <p:spPr>
          <a:xfrm>
            <a:off x="0" y="80963"/>
            <a:ext cx="9144000" cy="785812"/>
          </a:xfrm>
        </p:spPr>
        <p:txBody>
          <a:bodyPr/>
          <a:lstStyle/>
          <a:p>
            <a:pPr>
              <a:defRPr/>
            </a:pPr>
            <a:r>
              <a:rPr lang="zh-CN" altLang="en-US" sz="3600" dirty="0"/>
              <a:t>下半年主要任务</a:t>
            </a:r>
          </a:p>
        </p:txBody>
      </p:sp>
      <p:sp>
        <p:nvSpPr>
          <p:cNvPr id="62467" name="Content Placeholder 2"/>
          <p:cNvSpPr txBox="1">
            <a:spLocks/>
          </p:cNvSpPr>
          <p:nvPr/>
        </p:nvSpPr>
        <p:spPr bwMode="auto">
          <a:xfrm>
            <a:off x="468313" y="1881188"/>
            <a:ext cx="8229600" cy="4211637"/>
          </a:xfrm>
          <a:prstGeom prst="rect">
            <a:avLst/>
          </a:prstGeom>
          <a:noFill/>
          <a:ln w="9525">
            <a:noFill/>
            <a:miter lim="800000"/>
            <a:headEnd/>
            <a:tailEnd/>
          </a:ln>
        </p:spPr>
        <p:txBody>
          <a:bodyPr/>
          <a:lstStyle/>
          <a:p>
            <a:pPr marL="449263" indent="-449263" eaLnBrk="0" hangingPunct="0">
              <a:lnSpc>
                <a:spcPct val="150000"/>
              </a:lnSpc>
              <a:spcBef>
                <a:spcPct val="20000"/>
              </a:spcBef>
              <a:buSzPct val="120000"/>
              <a:buFontTx/>
              <a:buBlip>
                <a:blip r:embed="rId2"/>
              </a:buBlip>
            </a:pPr>
            <a:r>
              <a:rPr lang="zh-CN" altLang="en-US">
                <a:latin typeface="Arial" charset="0"/>
              </a:rPr>
              <a:t>重点落实上海交大康奈尔可持续农业与生物科技联合学院，以及与南加州大学的文化产业领域合作项目，深入推进闵行紫竹国际教育园区建设。</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以全英文专业和英文课程建设为抓手，着重提升吸引优秀留学生和培养高水平国际化人才的能力；以管理与服务的国际化能力建设为抓手，着重提升管理队伍的国际化水平。</a:t>
            </a:r>
            <a:endParaRPr lang="en-US" altLang="zh-CN">
              <a:latin typeface="Arial" charset="0"/>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Content Placeholder 2"/>
          <p:cNvSpPr>
            <a:spLocks noGrp="1"/>
          </p:cNvSpPr>
          <p:nvPr>
            <p:ph idx="1"/>
          </p:nvPr>
        </p:nvSpPr>
        <p:spPr>
          <a:xfrm>
            <a:off x="323850" y="1125538"/>
            <a:ext cx="8567738" cy="719137"/>
          </a:xfrm>
        </p:spPr>
        <p:txBody>
          <a:bodyPr/>
          <a:lstStyle/>
          <a:p>
            <a:pPr marL="514350" indent="-514350">
              <a:buSzPct val="100000"/>
              <a:buFontTx/>
              <a:buAutoNum type="arabicPeriod" startAt="6"/>
            </a:pPr>
            <a:r>
              <a:rPr lang="zh-CN" altLang="en-US" sz="2800" smtClean="0">
                <a:solidFill>
                  <a:srgbClr val="A50021"/>
                </a:solidFill>
                <a:latin typeface="微软雅黑"/>
                <a:ea typeface="微软雅黑"/>
                <a:cs typeface="微软雅黑"/>
              </a:rPr>
              <a:t>深化内部管理改革增强办学活力</a:t>
            </a:r>
          </a:p>
        </p:txBody>
      </p:sp>
      <p:sp>
        <p:nvSpPr>
          <p:cNvPr id="4" name="Title 1"/>
          <p:cNvSpPr>
            <a:spLocks noGrp="1"/>
          </p:cNvSpPr>
          <p:nvPr>
            <p:ph type="title"/>
          </p:nvPr>
        </p:nvSpPr>
        <p:spPr>
          <a:xfrm>
            <a:off x="0" y="80963"/>
            <a:ext cx="9144000" cy="785812"/>
          </a:xfrm>
        </p:spPr>
        <p:txBody>
          <a:bodyPr/>
          <a:lstStyle/>
          <a:p>
            <a:pPr>
              <a:defRPr/>
            </a:pPr>
            <a:r>
              <a:rPr lang="zh-CN" altLang="en-US" sz="3600" dirty="0"/>
              <a:t>下半年主要任务</a:t>
            </a:r>
          </a:p>
        </p:txBody>
      </p:sp>
      <p:sp>
        <p:nvSpPr>
          <p:cNvPr id="63491" name="Content Placeholder 2"/>
          <p:cNvSpPr txBox="1">
            <a:spLocks/>
          </p:cNvSpPr>
          <p:nvPr/>
        </p:nvSpPr>
        <p:spPr bwMode="auto">
          <a:xfrm>
            <a:off x="431800" y="1808163"/>
            <a:ext cx="8461375" cy="4321175"/>
          </a:xfrm>
          <a:prstGeom prst="rect">
            <a:avLst/>
          </a:prstGeom>
          <a:noFill/>
          <a:ln w="9525">
            <a:noFill/>
            <a:miter lim="800000"/>
            <a:headEnd/>
            <a:tailEnd/>
          </a:ln>
        </p:spPr>
        <p:txBody>
          <a:bodyPr/>
          <a:lstStyle/>
          <a:p>
            <a:pPr marL="449263" indent="-449263" eaLnBrk="0" hangingPunct="0">
              <a:lnSpc>
                <a:spcPct val="150000"/>
              </a:lnSpc>
              <a:spcBef>
                <a:spcPct val="20000"/>
              </a:spcBef>
              <a:buSzPct val="120000"/>
              <a:buFontTx/>
              <a:buBlip>
                <a:blip r:embed="rId2"/>
              </a:buBlip>
            </a:pPr>
            <a:r>
              <a:rPr lang="zh-CN" altLang="en-US">
                <a:latin typeface="Arial" charset="0"/>
              </a:rPr>
              <a:t>全力支持各学院在内部管理体制机制改革上的新尝试和新探索，充分激发学院办学活力和发展动力，大力推进试点学院的先行先试和重点突破。</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推动学院（系）之间、学院（系）与研究院之间的资源共享和优势互补，加快大学科群建设，完善研究院及校级平台的管理办法，促进跨学科的交叉集成与新兴学科的不断涌现。</a:t>
            </a:r>
            <a:endParaRPr lang="en-US" altLang="zh-CN">
              <a:latin typeface="Arial" charset="0"/>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7"/>
          <p:cNvSpPr>
            <a:spLocks noChangeArrowheads="1"/>
          </p:cNvSpPr>
          <p:nvPr/>
        </p:nvSpPr>
        <p:spPr bwMode="gray">
          <a:xfrm>
            <a:off x="738188" y="1196975"/>
            <a:ext cx="7937500" cy="1116013"/>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5" name="AutoShape 8"/>
          <p:cNvSpPr>
            <a:spLocks noChangeArrowheads="1"/>
          </p:cNvSpPr>
          <p:nvPr/>
        </p:nvSpPr>
        <p:spPr bwMode="gray">
          <a:xfrm>
            <a:off x="882650" y="1357313"/>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6" name="Freeform 5"/>
          <p:cNvSpPr>
            <a:spLocks/>
          </p:cNvSpPr>
          <p:nvPr/>
        </p:nvSpPr>
        <p:spPr bwMode="gray">
          <a:xfrm>
            <a:off x="941388" y="1411288"/>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7" name="Text Box 10"/>
          <p:cNvSpPr txBox="1">
            <a:spLocks noChangeArrowheads="1"/>
          </p:cNvSpPr>
          <p:nvPr/>
        </p:nvSpPr>
        <p:spPr bwMode="gray">
          <a:xfrm>
            <a:off x="1027113" y="1462088"/>
            <a:ext cx="604837" cy="595312"/>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r>
              <a:rPr lang="zh-CN" altLang="en-US" sz="3300">
                <a:effectLst>
                  <a:outerShdw blurRad="38100" dist="38100" dir="2700000" algn="tl">
                    <a:srgbClr val="C0C0C0"/>
                  </a:outerShdw>
                </a:effectLst>
                <a:latin typeface="黑体" pitchFamily="49" charset="-122"/>
              </a:rPr>
              <a:t>一</a:t>
            </a:r>
          </a:p>
        </p:txBody>
      </p:sp>
      <p:sp>
        <p:nvSpPr>
          <p:cNvPr id="8" name="Text Box 15"/>
          <p:cNvSpPr txBox="1">
            <a:spLocks noChangeArrowheads="1"/>
          </p:cNvSpPr>
          <p:nvPr/>
        </p:nvSpPr>
        <p:spPr bwMode="gray">
          <a:xfrm>
            <a:off x="1908175" y="1517650"/>
            <a:ext cx="3937000" cy="579438"/>
          </a:xfrm>
          <a:prstGeom prst="rect">
            <a:avLst/>
          </a:prstGeom>
          <a:noFill/>
          <a:ln>
            <a:noFill/>
          </a:ln>
          <a:extLst/>
        </p:spPr>
        <p:txBody>
          <a:bodyPr>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defRPr/>
            </a:pPr>
            <a:r>
              <a:rPr lang="zh-CN" altLang="en-US" sz="3200" dirty="0" smtClean="0">
                <a:solidFill>
                  <a:schemeClr val="bg1">
                    <a:lumMod val="75000"/>
                  </a:schemeClr>
                </a:solidFill>
                <a:latin typeface="Times New Roman "/>
              </a:rPr>
              <a:t>上半年工作回顾</a:t>
            </a:r>
            <a:endParaRPr lang="en-US" altLang="zh-CN" sz="3200" dirty="0">
              <a:solidFill>
                <a:schemeClr val="bg1">
                  <a:lumMod val="75000"/>
                </a:schemeClr>
              </a:solidFill>
              <a:latin typeface="Times New Roman "/>
            </a:endParaRPr>
          </a:p>
        </p:txBody>
      </p:sp>
      <p:sp>
        <p:nvSpPr>
          <p:cNvPr id="9" name="AutoShape 7"/>
          <p:cNvSpPr>
            <a:spLocks noChangeArrowheads="1"/>
          </p:cNvSpPr>
          <p:nvPr/>
        </p:nvSpPr>
        <p:spPr bwMode="gray">
          <a:xfrm>
            <a:off x="738188" y="2565400"/>
            <a:ext cx="7937500" cy="1116013"/>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0" name="AutoShape 8"/>
          <p:cNvSpPr>
            <a:spLocks noChangeArrowheads="1"/>
          </p:cNvSpPr>
          <p:nvPr/>
        </p:nvSpPr>
        <p:spPr bwMode="gray">
          <a:xfrm>
            <a:off x="882650" y="2709863"/>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1" name="Freeform 10"/>
          <p:cNvSpPr>
            <a:spLocks/>
          </p:cNvSpPr>
          <p:nvPr/>
        </p:nvSpPr>
        <p:spPr bwMode="gray">
          <a:xfrm>
            <a:off x="941388" y="2763838"/>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2" name="Text Box 10"/>
          <p:cNvSpPr txBox="1">
            <a:spLocks noChangeArrowheads="1"/>
          </p:cNvSpPr>
          <p:nvPr/>
        </p:nvSpPr>
        <p:spPr bwMode="gray">
          <a:xfrm>
            <a:off x="1027113" y="2835275"/>
            <a:ext cx="604837" cy="595313"/>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eaLnBrk="0" hangingPunct="0">
              <a:defRPr/>
            </a:pPr>
            <a:r>
              <a:rPr lang="zh-CN" altLang="en-US" sz="3300">
                <a:effectLst>
                  <a:outerShdw blurRad="38100" dist="38100" dir="2700000" algn="tl">
                    <a:srgbClr val="C0C0C0"/>
                  </a:outerShdw>
                </a:effectLst>
                <a:latin typeface="黑体" pitchFamily="49" charset="-122"/>
              </a:rPr>
              <a:t>二</a:t>
            </a:r>
          </a:p>
        </p:txBody>
      </p:sp>
      <p:sp>
        <p:nvSpPr>
          <p:cNvPr id="13" name="Text Box 15"/>
          <p:cNvSpPr txBox="1">
            <a:spLocks noChangeArrowheads="1"/>
          </p:cNvSpPr>
          <p:nvPr/>
        </p:nvSpPr>
        <p:spPr bwMode="gray">
          <a:xfrm>
            <a:off x="1908175" y="2906713"/>
            <a:ext cx="5292725" cy="584200"/>
          </a:xfrm>
          <a:prstGeom prst="rect">
            <a:avLst/>
          </a:prstGeom>
          <a:noFill/>
          <a:ln>
            <a:noFill/>
          </a:ln>
          <a:extLst/>
        </p:spPr>
        <p:txBody>
          <a:bodyPr>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defRPr/>
            </a:pPr>
            <a:r>
              <a:rPr lang="zh-CN" altLang="en-US" sz="3200" dirty="0" smtClean="0">
                <a:solidFill>
                  <a:schemeClr val="bg1">
                    <a:lumMod val="75000"/>
                  </a:schemeClr>
                </a:solidFill>
                <a:latin typeface="Times New Roman "/>
              </a:rPr>
              <a:t>把握新形势，开拓新视野</a:t>
            </a:r>
            <a:endParaRPr lang="en-US" altLang="zh-CN" sz="3200" dirty="0">
              <a:solidFill>
                <a:schemeClr val="bg1">
                  <a:lumMod val="75000"/>
                </a:schemeClr>
              </a:solidFill>
              <a:latin typeface="Times New Roman "/>
            </a:endParaRPr>
          </a:p>
        </p:txBody>
      </p:sp>
      <p:sp>
        <p:nvSpPr>
          <p:cNvPr id="14" name="AutoShape 7"/>
          <p:cNvSpPr>
            <a:spLocks noChangeArrowheads="1"/>
          </p:cNvSpPr>
          <p:nvPr/>
        </p:nvSpPr>
        <p:spPr bwMode="gray">
          <a:xfrm>
            <a:off x="738188" y="3897313"/>
            <a:ext cx="7937500" cy="11160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5" name="AutoShape 8"/>
          <p:cNvSpPr>
            <a:spLocks noChangeArrowheads="1"/>
          </p:cNvSpPr>
          <p:nvPr/>
        </p:nvSpPr>
        <p:spPr bwMode="gray">
          <a:xfrm>
            <a:off x="882650" y="4057650"/>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6" name="Freeform 15"/>
          <p:cNvSpPr>
            <a:spLocks/>
          </p:cNvSpPr>
          <p:nvPr/>
        </p:nvSpPr>
        <p:spPr bwMode="gray">
          <a:xfrm>
            <a:off x="941388" y="4111625"/>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17" name="Text Box 10"/>
          <p:cNvSpPr txBox="1">
            <a:spLocks noChangeArrowheads="1"/>
          </p:cNvSpPr>
          <p:nvPr/>
        </p:nvSpPr>
        <p:spPr bwMode="gray">
          <a:xfrm>
            <a:off x="1027113" y="4183063"/>
            <a:ext cx="604837" cy="595312"/>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r>
              <a:rPr lang="zh-CN" altLang="en-US" sz="3300">
                <a:effectLst>
                  <a:outerShdw blurRad="38100" dist="38100" dir="2700000" algn="tl">
                    <a:srgbClr val="C0C0C0"/>
                  </a:outerShdw>
                </a:effectLst>
                <a:latin typeface="黑体" pitchFamily="49" charset="-122"/>
              </a:rPr>
              <a:t>三</a:t>
            </a:r>
          </a:p>
        </p:txBody>
      </p:sp>
      <p:sp>
        <p:nvSpPr>
          <p:cNvPr id="18" name="Text Box 15"/>
          <p:cNvSpPr txBox="1">
            <a:spLocks noChangeArrowheads="1"/>
          </p:cNvSpPr>
          <p:nvPr/>
        </p:nvSpPr>
        <p:spPr bwMode="gray">
          <a:xfrm>
            <a:off x="1871663" y="4238625"/>
            <a:ext cx="5551487" cy="584200"/>
          </a:xfrm>
          <a:prstGeom prst="rect">
            <a:avLst/>
          </a:prstGeom>
          <a:noFill/>
          <a:ln>
            <a:noFill/>
          </a:ln>
          <a:extLst/>
        </p:spPr>
        <p:txBody>
          <a:bodyPr>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defRPr/>
            </a:pPr>
            <a:r>
              <a:rPr lang="zh-CN" altLang="en-US" sz="3200" dirty="0" smtClean="0">
                <a:solidFill>
                  <a:schemeClr val="bg1">
                    <a:lumMod val="85000"/>
                  </a:schemeClr>
                </a:solidFill>
                <a:latin typeface="Times New Roman "/>
              </a:rPr>
              <a:t>下半年主要任务</a:t>
            </a:r>
            <a:endParaRPr lang="zh-CN" altLang="en-US" sz="3200" dirty="0">
              <a:solidFill>
                <a:schemeClr val="bg1">
                  <a:lumMod val="85000"/>
                </a:schemeClr>
              </a:solidFill>
              <a:latin typeface="Times New Roman "/>
            </a:endParaRPr>
          </a:p>
        </p:txBody>
      </p:sp>
      <p:sp>
        <p:nvSpPr>
          <p:cNvPr id="19" name="AutoShape 7"/>
          <p:cNvSpPr>
            <a:spLocks noChangeArrowheads="1"/>
          </p:cNvSpPr>
          <p:nvPr/>
        </p:nvSpPr>
        <p:spPr bwMode="gray">
          <a:xfrm>
            <a:off x="738188" y="5265738"/>
            <a:ext cx="7937500" cy="11160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20" name="AutoShape 8"/>
          <p:cNvSpPr>
            <a:spLocks noChangeArrowheads="1"/>
          </p:cNvSpPr>
          <p:nvPr/>
        </p:nvSpPr>
        <p:spPr bwMode="gray">
          <a:xfrm>
            <a:off x="882650" y="5426075"/>
            <a:ext cx="911225" cy="847725"/>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21" name="Freeform 20"/>
          <p:cNvSpPr>
            <a:spLocks/>
          </p:cNvSpPr>
          <p:nvPr/>
        </p:nvSpPr>
        <p:spPr bwMode="gray">
          <a:xfrm>
            <a:off x="941388" y="5480050"/>
            <a:ext cx="452437" cy="42545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endParaRPr lang="zh-CN" altLang="en-US" sz="1700" b="0">
              <a:solidFill>
                <a:schemeClr val="tx1"/>
              </a:solidFill>
            </a:endParaRPr>
          </a:p>
        </p:txBody>
      </p:sp>
      <p:sp>
        <p:nvSpPr>
          <p:cNvPr id="22" name="Text Box 10"/>
          <p:cNvSpPr txBox="1">
            <a:spLocks noChangeArrowheads="1"/>
          </p:cNvSpPr>
          <p:nvPr/>
        </p:nvSpPr>
        <p:spPr bwMode="gray">
          <a:xfrm>
            <a:off x="1027113" y="5551488"/>
            <a:ext cx="604837" cy="595312"/>
          </a:xfrm>
          <a:prstGeom prst="rect">
            <a:avLst/>
          </a:prstGeom>
          <a:noFill/>
          <a:ln w="9525" algn="ctr">
            <a:noFill/>
            <a:miter lim="800000"/>
            <a:headEnd/>
            <a:tailEnd/>
          </a:ln>
          <a:effectLst/>
        </p:spPr>
        <p:txBody>
          <a:bodyPr wrap="none">
            <a:spAutoFit/>
          </a:bodyPr>
          <a:lstStyle>
            <a:defPPr>
              <a:defRPr lang="zh-CN"/>
            </a:defPPr>
            <a:lvl1pPr algn="l" rtl="0" fontAlgn="base">
              <a:spcBef>
                <a:spcPct val="0"/>
              </a:spcBef>
              <a:spcAft>
                <a:spcPct val="0"/>
              </a:spcAft>
              <a:defRPr sz="5000" b="1" kern="1200">
                <a:solidFill>
                  <a:srgbClr val="133984"/>
                </a:solidFill>
                <a:latin typeface="Times New Roman" pitchFamily="18" charset="0"/>
                <a:ea typeface="黑体" pitchFamily="49" charset="-122"/>
                <a:cs typeface="+mn-cs"/>
              </a:defRPr>
            </a:lvl1pPr>
            <a:lvl2pPr marL="4572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2pPr>
            <a:lvl3pPr marL="9144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3pPr>
            <a:lvl4pPr marL="13716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4pPr>
            <a:lvl5pPr marL="1828800" algn="l" rtl="0" fontAlgn="base">
              <a:spcBef>
                <a:spcPct val="0"/>
              </a:spcBef>
              <a:spcAft>
                <a:spcPct val="0"/>
              </a:spcAft>
              <a:defRPr sz="5000" b="1" kern="1200">
                <a:solidFill>
                  <a:srgbClr val="133984"/>
                </a:solidFill>
                <a:latin typeface="Times New Roman" pitchFamily="18" charset="0"/>
                <a:ea typeface="黑体" pitchFamily="49" charset="-122"/>
                <a:cs typeface="+mn-cs"/>
              </a:defRPr>
            </a:lvl5pPr>
            <a:lvl6pPr marL="2286000" algn="l" defTabSz="914400" rtl="0" eaLnBrk="1" latinLnBrk="0" hangingPunct="1">
              <a:defRPr sz="5000" b="1" kern="1200">
                <a:solidFill>
                  <a:srgbClr val="133984"/>
                </a:solidFill>
                <a:latin typeface="Times New Roman" pitchFamily="18" charset="0"/>
                <a:ea typeface="黑体" pitchFamily="49" charset="-122"/>
                <a:cs typeface="+mn-cs"/>
              </a:defRPr>
            </a:lvl6pPr>
            <a:lvl7pPr marL="2743200" algn="l" defTabSz="914400" rtl="0" eaLnBrk="1" latinLnBrk="0" hangingPunct="1">
              <a:defRPr sz="5000" b="1" kern="1200">
                <a:solidFill>
                  <a:srgbClr val="133984"/>
                </a:solidFill>
                <a:latin typeface="Times New Roman" pitchFamily="18" charset="0"/>
                <a:ea typeface="黑体" pitchFamily="49" charset="-122"/>
                <a:cs typeface="+mn-cs"/>
              </a:defRPr>
            </a:lvl7pPr>
            <a:lvl8pPr marL="3200400" algn="l" defTabSz="914400" rtl="0" eaLnBrk="1" latinLnBrk="0" hangingPunct="1">
              <a:defRPr sz="5000" b="1" kern="1200">
                <a:solidFill>
                  <a:srgbClr val="133984"/>
                </a:solidFill>
                <a:latin typeface="Times New Roman" pitchFamily="18" charset="0"/>
                <a:ea typeface="黑体" pitchFamily="49" charset="-122"/>
                <a:cs typeface="+mn-cs"/>
              </a:defRPr>
            </a:lvl8pPr>
            <a:lvl9pPr marL="3657600" algn="l" defTabSz="914400" rtl="0" eaLnBrk="1" latinLnBrk="0" hangingPunct="1">
              <a:defRPr sz="5000" b="1" kern="1200">
                <a:solidFill>
                  <a:srgbClr val="133984"/>
                </a:solidFill>
                <a:latin typeface="Times New Roman" pitchFamily="18" charset="0"/>
                <a:ea typeface="黑体" pitchFamily="49" charset="-122"/>
                <a:cs typeface="+mn-cs"/>
              </a:defRPr>
            </a:lvl9pPr>
          </a:lstStyle>
          <a:p>
            <a:pPr algn="ctr">
              <a:defRPr/>
            </a:pPr>
            <a:r>
              <a:rPr lang="zh-CN" altLang="en-US" sz="3300">
                <a:effectLst>
                  <a:outerShdw blurRad="38100" dist="38100" dir="2700000" algn="tl">
                    <a:srgbClr val="C0C0C0"/>
                  </a:outerShdw>
                </a:effectLst>
                <a:latin typeface="黑体" pitchFamily="49" charset="-122"/>
              </a:rPr>
              <a:t>四</a:t>
            </a:r>
          </a:p>
        </p:txBody>
      </p:sp>
      <p:sp>
        <p:nvSpPr>
          <p:cNvPr id="64532" name="Text Box 15"/>
          <p:cNvSpPr txBox="1">
            <a:spLocks noChangeArrowheads="1"/>
          </p:cNvSpPr>
          <p:nvPr/>
        </p:nvSpPr>
        <p:spPr bwMode="gray">
          <a:xfrm>
            <a:off x="1858963" y="5300663"/>
            <a:ext cx="6816725" cy="1077912"/>
          </a:xfrm>
          <a:prstGeom prst="rect">
            <a:avLst/>
          </a:prstGeom>
          <a:noFill/>
          <a:ln w="9525">
            <a:noFill/>
            <a:miter lim="800000"/>
            <a:headEnd/>
            <a:tailEnd/>
          </a:ln>
        </p:spPr>
        <p:txBody>
          <a:bodyPr>
            <a:spAutoFit/>
          </a:bodyPr>
          <a:lstStyle/>
          <a:p>
            <a:r>
              <a:rPr lang="zh-CN" altLang="en-US" sz="3200">
                <a:latin typeface="Times New Roman "/>
              </a:rPr>
              <a:t>切实加强党的建设，推动全局工作，以优异成绩迎接十八大胜利召开</a:t>
            </a:r>
            <a:endParaRPr lang="en-US" altLang="zh-CN" sz="3200">
              <a:latin typeface="Times New Roman "/>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Content Placeholder 2"/>
          <p:cNvSpPr>
            <a:spLocks noGrp="1"/>
          </p:cNvSpPr>
          <p:nvPr>
            <p:ph idx="1"/>
          </p:nvPr>
        </p:nvSpPr>
        <p:spPr>
          <a:xfrm>
            <a:off x="323850" y="1125538"/>
            <a:ext cx="8351838" cy="682625"/>
          </a:xfrm>
        </p:spPr>
        <p:txBody>
          <a:bodyPr/>
          <a:lstStyle/>
          <a:p>
            <a:pPr marL="514350" indent="-514350">
              <a:buSzPct val="100000"/>
              <a:buFontTx/>
              <a:buAutoNum type="arabicPeriod"/>
            </a:pPr>
            <a:r>
              <a:rPr lang="zh-CN" altLang="en-US" sz="2800" smtClean="0">
                <a:solidFill>
                  <a:srgbClr val="A50021"/>
                </a:solidFill>
                <a:latin typeface="微软雅黑"/>
                <a:ea typeface="微软雅黑"/>
                <a:cs typeface="微软雅黑"/>
              </a:rPr>
              <a:t>切实抓好十八大的氛围营造和学习贯彻</a:t>
            </a:r>
          </a:p>
        </p:txBody>
      </p:sp>
      <p:sp>
        <p:nvSpPr>
          <p:cNvPr id="4" name="Title 1"/>
          <p:cNvSpPr>
            <a:spLocks noGrp="1"/>
          </p:cNvSpPr>
          <p:nvPr>
            <p:ph type="title"/>
          </p:nvPr>
        </p:nvSpPr>
        <p:spPr>
          <a:xfrm>
            <a:off x="0" y="80963"/>
            <a:ext cx="9144000" cy="785812"/>
          </a:xfrm>
        </p:spPr>
        <p:txBody>
          <a:bodyPr/>
          <a:lstStyle/>
          <a:p>
            <a:pPr>
              <a:defRPr/>
            </a:pPr>
            <a:r>
              <a:rPr lang="zh-CN" altLang="en-US" sz="3600" dirty="0" smtClean="0"/>
              <a:t>切实加强党的建设，推动全局工</a:t>
            </a:r>
            <a:r>
              <a:rPr lang="zh-CN" altLang="en-US" sz="3600" dirty="0"/>
              <a:t>作</a:t>
            </a:r>
          </a:p>
        </p:txBody>
      </p:sp>
      <p:sp>
        <p:nvSpPr>
          <p:cNvPr id="65539" name="Content Placeholder 2"/>
          <p:cNvSpPr txBox="1">
            <a:spLocks/>
          </p:cNvSpPr>
          <p:nvPr/>
        </p:nvSpPr>
        <p:spPr bwMode="auto">
          <a:xfrm>
            <a:off x="431800" y="1952625"/>
            <a:ext cx="8461375" cy="4645025"/>
          </a:xfrm>
          <a:prstGeom prst="rect">
            <a:avLst/>
          </a:prstGeom>
          <a:noFill/>
          <a:ln w="9525">
            <a:noFill/>
            <a:miter lim="800000"/>
            <a:headEnd/>
            <a:tailEnd/>
          </a:ln>
        </p:spPr>
        <p:txBody>
          <a:bodyPr/>
          <a:lstStyle/>
          <a:p>
            <a:pPr marL="449263" indent="-449263" eaLnBrk="0" hangingPunct="0">
              <a:lnSpc>
                <a:spcPct val="150000"/>
              </a:lnSpc>
              <a:spcBef>
                <a:spcPct val="20000"/>
              </a:spcBef>
              <a:buSzPct val="120000"/>
              <a:buFontTx/>
              <a:buBlip>
                <a:blip r:embed="rId2"/>
              </a:buBlip>
            </a:pPr>
            <a:r>
              <a:rPr lang="zh-CN" altLang="en-US">
                <a:latin typeface="Arial" charset="0"/>
              </a:rPr>
              <a:t>迎接党的十八大、贯彻落实十八大精神是下半年最重要的政治任务，积极做好宣传报道和舆论引导。</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十八大召开之后，要以学习领会和贯彻落实十八大精神为主线，切实加强党的建设，切实推动各项工作。</a:t>
            </a:r>
            <a:endParaRPr lang="en-US" altLang="zh-CN">
              <a:latin typeface="Arial" charset="0"/>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Content Placeholder 2"/>
          <p:cNvSpPr>
            <a:spLocks noGrp="1"/>
          </p:cNvSpPr>
          <p:nvPr>
            <p:ph idx="1"/>
          </p:nvPr>
        </p:nvSpPr>
        <p:spPr>
          <a:xfrm>
            <a:off x="323850" y="1125538"/>
            <a:ext cx="8351838" cy="647700"/>
          </a:xfrm>
        </p:spPr>
        <p:txBody>
          <a:bodyPr/>
          <a:lstStyle/>
          <a:p>
            <a:pPr marL="514350" indent="-514350">
              <a:buSzPct val="100000"/>
              <a:buFontTx/>
              <a:buAutoNum type="arabicPeriod" startAt="2"/>
            </a:pPr>
            <a:r>
              <a:rPr lang="zh-CN" altLang="en-US" sz="2800" smtClean="0">
                <a:solidFill>
                  <a:srgbClr val="A50021"/>
                </a:solidFill>
                <a:latin typeface="微软雅黑"/>
                <a:ea typeface="微软雅黑"/>
                <a:cs typeface="微软雅黑"/>
              </a:rPr>
              <a:t>着力加强各级班子和干部队伍建设</a:t>
            </a:r>
          </a:p>
        </p:txBody>
      </p:sp>
      <p:sp>
        <p:nvSpPr>
          <p:cNvPr id="4" name="Title 1"/>
          <p:cNvSpPr>
            <a:spLocks noGrp="1"/>
          </p:cNvSpPr>
          <p:nvPr>
            <p:ph type="title"/>
          </p:nvPr>
        </p:nvSpPr>
        <p:spPr>
          <a:xfrm>
            <a:off x="0" y="80963"/>
            <a:ext cx="9144000" cy="785812"/>
          </a:xfrm>
        </p:spPr>
        <p:txBody>
          <a:bodyPr/>
          <a:lstStyle/>
          <a:p>
            <a:pPr>
              <a:defRPr/>
            </a:pPr>
            <a:r>
              <a:rPr lang="zh-CN" altLang="en-US" sz="3600" dirty="0"/>
              <a:t>切实加强党的建设，推动全局工作</a:t>
            </a:r>
          </a:p>
        </p:txBody>
      </p:sp>
      <p:sp>
        <p:nvSpPr>
          <p:cNvPr id="66563" name="Content Placeholder 2"/>
          <p:cNvSpPr txBox="1">
            <a:spLocks/>
          </p:cNvSpPr>
          <p:nvPr/>
        </p:nvSpPr>
        <p:spPr bwMode="auto">
          <a:xfrm>
            <a:off x="431800" y="1881188"/>
            <a:ext cx="8461375" cy="4392612"/>
          </a:xfrm>
          <a:prstGeom prst="rect">
            <a:avLst/>
          </a:prstGeom>
          <a:noFill/>
          <a:ln w="9525">
            <a:noFill/>
            <a:miter lim="800000"/>
            <a:headEnd/>
            <a:tailEnd/>
          </a:ln>
        </p:spPr>
        <p:txBody>
          <a:bodyPr/>
          <a:lstStyle/>
          <a:p>
            <a:pPr marL="449263" indent="-449263" eaLnBrk="0" hangingPunct="0">
              <a:lnSpc>
                <a:spcPct val="150000"/>
              </a:lnSpc>
              <a:spcBef>
                <a:spcPct val="20000"/>
              </a:spcBef>
              <a:buSzPct val="120000"/>
              <a:buFontTx/>
              <a:buBlip>
                <a:blip r:embed="rId2"/>
              </a:buBlip>
            </a:pPr>
            <a:r>
              <a:rPr lang="zh-CN" altLang="en-US">
                <a:latin typeface="Arial" charset="0"/>
              </a:rPr>
              <a:t>认真落实中组部</a:t>
            </a:r>
            <a:r>
              <a:rPr lang="en-US" altLang="zh-CN">
                <a:latin typeface="Arial" charset="0"/>
              </a:rPr>
              <a:t>“</a:t>
            </a:r>
            <a:r>
              <a:rPr lang="zh-CN" altLang="en-US">
                <a:latin typeface="Arial" charset="0"/>
              </a:rPr>
              <a:t>选人用人工作检查</a:t>
            </a:r>
            <a:r>
              <a:rPr lang="en-US" altLang="zh-CN">
                <a:latin typeface="Arial" charset="0"/>
              </a:rPr>
              <a:t>”</a:t>
            </a:r>
            <a:r>
              <a:rPr lang="zh-CN" altLang="en-US">
                <a:latin typeface="Arial" charset="0"/>
              </a:rPr>
              <a:t>反馈意见，修订</a:t>
            </a:r>
            <a:r>
              <a:rPr lang="en-US" altLang="zh-CN">
                <a:latin typeface="Arial" charset="0"/>
              </a:rPr>
              <a:t>《</a:t>
            </a:r>
            <a:r>
              <a:rPr lang="zh-CN" altLang="en-US">
                <a:latin typeface="Arial" charset="0"/>
              </a:rPr>
              <a:t>党政领导干部选拔任用工作实施办法</a:t>
            </a:r>
            <a:r>
              <a:rPr lang="en-US" altLang="zh-CN">
                <a:latin typeface="Arial" charset="0"/>
              </a:rPr>
              <a:t>》，</a:t>
            </a:r>
            <a:r>
              <a:rPr lang="zh-CN" altLang="en-US">
                <a:latin typeface="Arial" charset="0"/>
              </a:rPr>
              <a:t>进一步完善选人用人制度体系，提高选人用人工作科学化水平。</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研究制定</a:t>
            </a:r>
            <a:r>
              <a:rPr lang="en-US" altLang="zh-CN">
                <a:latin typeface="Arial" charset="0"/>
              </a:rPr>
              <a:t>《</a:t>
            </a:r>
            <a:r>
              <a:rPr lang="zh-CN" altLang="en-US">
                <a:latin typeface="Arial" charset="0"/>
              </a:rPr>
              <a:t>院系行政领导班子换届工作办法</a:t>
            </a:r>
            <a:r>
              <a:rPr lang="en-US" altLang="zh-CN">
                <a:latin typeface="Arial" charset="0"/>
              </a:rPr>
              <a:t>》，</a:t>
            </a:r>
            <a:r>
              <a:rPr lang="zh-CN" altLang="en-US">
                <a:latin typeface="Arial" charset="0"/>
              </a:rPr>
              <a:t>推进院系换届工作规范化制度化。</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积极推动干部轮岗交流，进一步增强干部队伍活力；做好后备干部队伍建设，建立梯次结构合理的后备干部库。</a:t>
            </a:r>
            <a:endParaRPr lang="en-US" altLang="zh-CN">
              <a:latin typeface="Arial" charset="0"/>
            </a:endParaRPr>
          </a:p>
          <a:p>
            <a:pPr marL="449263" indent="-449263" eaLnBrk="0" hangingPunct="0">
              <a:lnSpc>
                <a:spcPct val="150000"/>
              </a:lnSpc>
              <a:spcBef>
                <a:spcPct val="20000"/>
              </a:spcBef>
              <a:buSzPct val="120000"/>
              <a:buFontTx/>
              <a:buBlip>
                <a:blip r:embed="rId2"/>
              </a:buBlip>
            </a:pPr>
            <a:endParaRPr lang="en-US" altLang="zh-CN">
              <a:latin typeface="Arial" charset="0"/>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Content Placeholder 2"/>
          <p:cNvSpPr>
            <a:spLocks noGrp="1"/>
          </p:cNvSpPr>
          <p:nvPr>
            <p:ph idx="1"/>
          </p:nvPr>
        </p:nvSpPr>
        <p:spPr>
          <a:xfrm>
            <a:off x="323850" y="1125538"/>
            <a:ext cx="8351838" cy="719137"/>
          </a:xfrm>
        </p:spPr>
        <p:txBody>
          <a:bodyPr/>
          <a:lstStyle/>
          <a:p>
            <a:pPr marL="514350" indent="-514350">
              <a:buSzPct val="100000"/>
              <a:buFontTx/>
              <a:buAutoNum type="arabicPeriod" startAt="3"/>
            </a:pPr>
            <a:r>
              <a:rPr lang="zh-CN" altLang="en-US" sz="2800" smtClean="0">
                <a:solidFill>
                  <a:srgbClr val="A50021"/>
                </a:solidFill>
                <a:latin typeface="微软雅黑"/>
                <a:ea typeface="微软雅黑"/>
                <a:cs typeface="微软雅黑"/>
              </a:rPr>
              <a:t>高质量完成</a:t>
            </a:r>
            <a:r>
              <a:rPr lang="en-US" altLang="zh-CN" sz="2800" smtClean="0">
                <a:solidFill>
                  <a:srgbClr val="A50021"/>
                </a:solidFill>
                <a:latin typeface="微软雅黑"/>
                <a:ea typeface="微软雅黑"/>
                <a:cs typeface="微软雅黑"/>
              </a:rPr>
              <a:t>“</a:t>
            </a:r>
            <a:r>
              <a:rPr lang="zh-CN" altLang="en-US" sz="2800" smtClean="0">
                <a:solidFill>
                  <a:srgbClr val="A50021"/>
                </a:solidFill>
                <a:latin typeface="微软雅黑"/>
                <a:ea typeface="微软雅黑"/>
                <a:cs typeface="微软雅黑"/>
              </a:rPr>
              <a:t>基层组织建设年”各项任务</a:t>
            </a:r>
          </a:p>
        </p:txBody>
      </p:sp>
      <p:sp>
        <p:nvSpPr>
          <p:cNvPr id="4" name="Title 1"/>
          <p:cNvSpPr>
            <a:spLocks noGrp="1"/>
          </p:cNvSpPr>
          <p:nvPr>
            <p:ph type="title"/>
          </p:nvPr>
        </p:nvSpPr>
        <p:spPr>
          <a:xfrm>
            <a:off x="0" y="80963"/>
            <a:ext cx="9144000" cy="785812"/>
          </a:xfrm>
        </p:spPr>
        <p:txBody>
          <a:bodyPr/>
          <a:lstStyle/>
          <a:p>
            <a:pPr>
              <a:defRPr/>
            </a:pPr>
            <a:r>
              <a:rPr lang="zh-CN" altLang="en-US" sz="3600" dirty="0"/>
              <a:t>切实加强党的建设，推动全局工作</a:t>
            </a:r>
          </a:p>
        </p:txBody>
      </p:sp>
      <p:sp>
        <p:nvSpPr>
          <p:cNvPr id="67587" name="Content Placeholder 2"/>
          <p:cNvSpPr txBox="1">
            <a:spLocks/>
          </p:cNvSpPr>
          <p:nvPr/>
        </p:nvSpPr>
        <p:spPr bwMode="auto">
          <a:xfrm>
            <a:off x="431800" y="1881188"/>
            <a:ext cx="8461375" cy="4319587"/>
          </a:xfrm>
          <a:prstGeom prst="rect">
            <a:avLst/>
          </a:prstGeom>
          <a:noFill/>
          <a:ln w="9525">
            <a:noFill/>
            <a:miter lim="800000"/>
            <a:headEnd/>
            <a:tailEnd/>
          </a:ln>
        </p:spPr>
        <p:txBody>
          <a:bodyPr/>
          <a:lstStyle/>
          <a:p>
            <a:pPr marL="449263" indent="-449263" eaLnBrk="0" hangingPunct="0">
              <a:lnSpc>
                <a:spcPct val="150000"/>
              </a:lnSpc>
              <a:spcBef>
                <a:spcPct val="20000"/>
              </a:spcBef>
              <a:buSzPct val="120000"/>
              <a:buFontTx/>
              <a:buBlip>
                <a:blip r:embed="rId2"/>
              </a:buBlip>
            </a:pPr>
            <a:r>
              <a:rPr lang="zh-CN" altLang="en-US">
                <a:latin typeface="Arial" charset="0"/>
              </a:rPr>
              <a:t>加强基层组织建设，最大限度地激发大家的主体性、能动性和积极性。</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把联系群众、服务群众放到最重要的位置，把基层组织建设年办成群众满意工程。</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认真总结创先争优活动的好经验、好做法，抓好各支部的晋位升级工作，进一步优化基层支部设置，形成一批</a:t>
            </a:r>
            <a:r>
              <a:rPr lang="en-US" altLang="zh-CN">
                <a:latin typeface="Arial" charset="0"/>
              </a:rPr>
              <a:t>“</a:t>
            </a:r>
            <a:r>
              <a:rPr lang="zh-CN" altLang="en-US">
                <a:latin typeface="Arial" charset="0"/>
              </a:rPr>
              <a:t>示范性党组织</a:t>
            </a:r>
            <a:r>
              <a:rPr lang="en-US" altLang="zh-CN">
                <a:latin typeface="Arial" charset="0"/>
              </a:rPr>
              <a:t>”。</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Content Placeholder 2"/>
          <p:cNvSpPr>
            <a:spLocks noGrp="1"/>
          </p:cNvSpPr>
          <p:nvPr>
            <p:ph idx="1"/>
          </p:nvPr>
        </p:nvSpPr>
        <p:spPr>
          <a:xfrm>
            <a:off x="323850" y="1125538"/>
            <a:ext cx="8351838" cy="682625"/>
          </a:xfrm>
        </p:spPr>
        <p:txBody>
          <a:bodyPr/>
          <a:lstStyle/>
          <a:p>
            <a:pPr marL="0" indent="0">
              <a:buSzPct val="100000"/>
              <a:buFontTx/>
              <a:buNone/>
            </a:pPr>
            <a:r>
              <a:rPr lang="en-US" altLang="zh-CN" sz="2800" smtClean="0">
                <a:solidFill>
                  <a:srgbClr val="A50021"/>
                </a:solidFill>
                <a:latin typeface="微软雅黑"/>
                <a:ea typeface="微软雅黑"/>
                <a:cs typeface="微软雅黑"/>
              </a:rPr>
              <a:t>4.   </a:t>
            </a:r>
            <a:r>
              <a:rPr lang="zh-CN" altLang="en-US" sz="2800" smtClean="0">
                <a:solidFill>
                  <a:srgbClr val="A50021"/>
                </a:solidFill>
                <a:latin typeface="微软雅黑"/>
                <a:ea typeface="微软雅黑"/>
                <a:cs typeface="微软雅黑"/>
              </a:rPr>
              <a:t>切实加强反腐倡廉建设</a:t>
            </a:r>
          </a:p>
        </p:txBody>
      </p:sp>
      <p:sp>
        <p:nvSpPr>
          <p:cNvPr id="4" name="Title 1"/>
          <p:cNvSpPr>
            <a:spLocks noGrp="1"/>
          </p:cNvSpPr>
          <p:nvPr>
            <p:ph type="title"/>
          </p:nvPr>
        </p:nvSpPr>
        <p:spPr>
          <a:xfrm>
            <a:off x="0" y="80963"/>
            <a:ext cx="9144000" cy="785812"/>
          </a:xfrm>
        </p:spPr>
        <p:txBody>
          <a:bodyPr/>
          <a:lstStyle/>
          <a:p>
            <a:pPr>
              <a:defRPr/>
            </a:pPr>
            <a:r>
              <a:rPr lang="zh-CN" altLang="en-US" sz="3600" dirty="0"/>
              <a:t>切实加强党的建设，推动全局工作</a:t>
            </a:r>
          </a:p>
        </p:txBody>
      </p:sp>
      <p:sp>
        <p:nvSpPr>
          <p:cNvPr id="68611" name="Content Placeholder 2"/>
          <p:cNvSpPr txBox="1">
            <a:spLocks/>
          </p:cNvSpPr>
          <p:nvPr/>
        </p:nvSpPr>
        <p:spPr bwMode="auto">
          <a:xfrm>
            <a:off x="431800" y="1773238"/>
            <a:ext cx="8461375" cy="4140200"/>
          </a:xfrm>
          <a:prstGeom prst="rect">
            <a:avLst/>
          </a:prstGeom>
          <a:noFill/>
          <a:ln w="9525">
            <a:noFill/>
            <a:miter lim="800000"/>
            <a:headEnd/>
            <a:tailEnd/>
          </a:ln>
        </p:spPr>
        <p:txBody>
          <a:bodyPr/>
          <a:lstStyle/>
          <a:p>
            <a:pPr marL="449263" indent="-449263" eaLnBrk="0" hangingPunct="0">
              <a:lnSpc>
                <a:spcPct val="150000"/>
              </a:lnSpc>
              <a:spcBef>
                <a:spcPct val="20000"/>
              </a:spcBef>
              <a:buSzPct val="120000"/>
              <a:buFontTx/>
              <a:buBlip>
                <a:blip r:embed="rId2"/>
              </a:buBlip>
            </a:pPr>
            <a:r>
              <a:rPr lang="zh-CN" altLang="en-US">
                <a:latin typeface="Arial" charset="0"/>
              </a:rPr>
              <a:t>进一步落实教育部党组关于加强直属高校</a:t>
            </a:r>
            <a:r>
              <a:rPr lang="en-US" altLang="zh-CN">
                <a:latin typeface="Arial" charset="0"/>
              </a:rPr>
              <a:t>“</a:t>
            </a:r>
            <a:r>
              <a:rPr lang="zh-CN" altLang="en-US">
                <a:latin typeface="Arial" charset="0"/>
              </a:rPr>
              <a:t>三重一大</a:t>
            </a:r>
            <a:r>
              <a:rPr lang="en-US" altLang="zh-CN">
                <a:latin typeface="Arial" charset="0"/>
              </a:rPr>
              <a:t>”</a:t>
            </a:r>
            <a:r>
              <a:rPr lang="zh-CN" altLang="en-US">
                <a:latin typeface="Arial" charset="0"/>
              </a:rPr>
              <a:t>集体决策制度的意见，加强各单位领导班子重大事项集体决策制度的执行。</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深化二级单位财务审计，重点强化预算执行和资产、科研、工程等管理与责任落实的过程监管，加强科研经费的规范管理。</a:t>
            </a:r>
            <a:endParaRPr lang="en-US" altLang="zh-CN">
              <a:latin typeface="Arial"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p:cNvSpPr>
            <a:spLocks noChangeArrowheads="1"/>
          </p:cNvSpPr>
          <p:nvPr/>
        </p:nvSpPr>
        <p:spPr bwMode="gray">
          <a:xfrm>
            <a:off x="811213" y="944563"/>
            <a:ext cx="7150100" cy="792162"/>
          </a:xfrm>
          <a:prstGeom prst="roundRect">
            <a:avLst>
              <a:gd name="adj" fmla="val 50000"/>
            </a:avLst>
          </a:prstGeom>
          <a:gradFill rotWithShape="1">
            <a:gsLst>
              <a:gs pos="0">
                <a:srgbClr val="05CDD7"/>
              </a:gs>
              <a:gs pos="50000">
                <a:srgbClr val="98EAEF"/>
              </a:gs>
              <a:gs pos="100000">
                <a:srgbClr val="05CDD7"/>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zh-CN" altLang="en-US" sz="3200" dirty="0">
                <a:latin typeface="黑体" pitchFamily="2" charset="-122"/>
              </a:rPr>
              <a:t>上半年工作回顾</a:t>
            </a:r>
            <a:endParaRPr lang="en-US" altLang="zh-CN" sz="3200" dirty="0">
              <a:latin typeface="黑体" pitchFamily="2" charset="-122"/>
            </a:endParaRPr>
          </a:p>
        </p:txBody>
      </p:sp>
      <p:sp>
        <p:nvSpPr>
          <p:cNvPr id="10243" name="Rectangle 4"/>
          <p:cNvSpPr>
            <a:spLocks noChangeArrowheads="1"/>
          </p:cNvSpPr>
          <p:nvPr/>
        </p:nvSpPr>
        <p:spPr bwMode="auto">
          <a:xfrm>
            <a:off x="1619250" y="1947863"/>
            <a:ext cx="6342063" cy="4657725"/>
          </a:xfrm>
          <a:prstGeom prst="rect">
            <a:avLst/>
          </a:prstGeom>
          <a:noFill/>
          <a:ln>
            <a:noFill/>
          </a:ln>
          <a:extLst/>
        </p:spPr>
        <p:txBody>
          <a:bodyPr/>
          <a:lstStyle/>
          <a:p>
            <a:pPr marL="457200" indent="-457200" eaLnBrk="0" hangingPunct="0">
              <a:lnSpc>
                <a:spcPct val="150000"/>
              </a:lnSpc>
              <a:spcBef>
                <a:spcPct val="20000"/>
              </a:spcBef>
              <a:buSzPct val="100000"/>
              <a:buFont typeface="+mj-lt"/>
              <a:buAutoNum type="arabicPeriod"/>
              <a:defRPr/>
            </a:pPr>
            <a:r>
              <a:rPr lang="zh-CN" altLang="en-US" sz="2500" dirty="0">
                <a:latin typeface="+mn-ea"/>
                <a:ea typeface="+mn-ea"/>
                <a:hlinkClick r:id="" action="ppaction://customshow?id=0&amp;return=true"/>
              </a:rPr>
              <a:t>人才培养质量稳步提升</a:t>
            </a:r>
            <a:endParaRPr lang="en-US" altLang="zh-CN" sz="2500" dirty="0">
              <a:latin typeface="+mn-ea"/>
              <a:ea typeface="+mn-ea"/>
            </a:endParaRPr>
          </a:p>
          <a:p>
            <a:pPr marL="457200" indent="-457200" eaLnBrk="0" hangingPunct="0">
              <a:lnSpc>
                <a:spcPct val="150000"/>
              </a:lnSpc>
              <a:spcBef>
                <a:spcPct val="20000"/>
              </a:spcBef>
              <a:buSzPct val="100000"/>
              <a:buFont typeface="+mj-lt"/>
              <a:buAutoNum type="arabicPeriod"/>
              <a:defRPr/>
            </a:pPr>
            <a:r>
              <a:rPr lang="zh-CN" altLang="en-US" sz="2500" dirty="0">
                <a:latin typeface="+mn-ea"/>
                <a:ea typeface="+mn-ea"/>
                <a:hlinkClick r:id="" action="ppaction://customshow?id=1&amp;return=true"/>
              </a:rPr>
              <a:t>师资队伍建设成绩显著</a:t>
            </a:r>
            <a:endParaRPr lang="en-US" altLang="zh-CN" sz="2500" dirty="0">
              <a:latin typeface="+mn-ea"/>
              <a:ea typeface="+mn-ea"/>
            </a:endParaRPr>
          </a:p>
          <a:p>
            <a:pPr marL="457200" indent="-457200" eaLnBrk="0" hangingPunct="0">
              <a:lnSpc>
                <a:spcPct val="150000"/>
              </a:lnSpc>
              <a:spcBef>
                <a:spcPct val="20000"/>
              </a:spcBef>
              <a:buSzPct val="100000"/>
              <a:buFont typeface="+mj-lt"/>
              <a:buAutoNum type="arabicPeriod"/>
              <a:defRPr/>
            </a:pPr>
            <a:r>
              <a:rPr lang="zh-CN" altLang="en-US" sz="2500" dirty="0">
                <a:latin typeface="+mn-ea"/>
                <a:ea typeface="+mn-ea"/>
                <a:hlinkClick r:id="" action="ppaction://customshow?id=2&amp;return=true"/>
              </a:rPr>
              <a:t>科技创新和服务社会呈现新亮点</a:t>
            </a:r>
            <a:endParaRPr lang="en-US" altLang="zh-CN" sz="2500" dirty="0">
              <a:latin typeface="+mn-ea"/>
              <a:ea typeface="+mn-ea"/>
            </a:endParaRPr>
          </a:p>
          <a:p>
            <a:pPr marL="457200" indent="-457200" eaLnBrk="0" hangingPunct="0">
              <a:lnSpc>
                <a:spcPct val="150000"/>
              </a:lnSpc>
              <a:spcBef>
                <a:spcPct val="20000"/>
              </a:spcBef>
              <a:buSzPct val="100000"/>
              <a:buFont typeface="+mj-lt"/>
              <a:buAutoNum type="arabicPeriod"/>
              <a:defRPr/>
            </a:pPr>
            <a:r>
              <a:rPr lang="zh-CN" altLang="en-US" sz="2500" dirty="0">
                <a:latin typeface="+mn-ea"/>
                <a:ea typeface="+mn-ea"/>
                <a:hlinkClick r:id="" action="ppaction://customshow?id=3&amp;return=true"/>
              </a:rPr>
              <a:t>学科和创新平台建设迈上新台阶</a:t>
            </a:r>
            <a:endParaRPr lang="en-US" altLang="zh-CN" sz="2500" dirty="0">
              <a:latin typeface="+mn-ea"/>
              <a:ea typeface="+mn-ea"/>
            </a:endParaRPr>
          </a:p>
          <a:p>
            <a:pPr marL="457200" indent="-457200" eaLnBrk="0" hangingPunct="0">
              <a:lnSpc>
                <a:spcPct val="150000"/>
              </a:lnSpc>
              <a:spcBef>
                <a:spcPct val="20000"/>
              </a:spcBef>
              <a:buSzPct val="100000"/>
              <a:buFont typeface="+mj-lt"/>
              <a:buAutoNum type="arabicPeriod"/>
              <a:defRPr/>
            </a:pPr>
            <a:r>
              <a:rPr lang="zh-CN" altLang="en-US" sz="2500" dirty="0">
                <a:latin typeface="+mn-ea"/>
                <a:ea typeface="+mn-ea"/>
                <a:hlinkClick r:id="" action="ppaction://customshow?id=4&amp;return=true"/>
              </a:rPr>
              <a:t>国际化办学取得重要进展</a:t>
            </a:r>
            <a:endParaRPr lang="en-US" altLang="zh-CN" sz="2500" dirty="0">
              <a:latin typeface="+mn-ea"/>
              <a:ea typeface="+mn-ea"/>
            </a:endParaRPr>
          </a:p>
          <a:p>
            <a:pPr marL="457200" indent="-457200" eaLnBrk="0" hangingPunct="0">
              <a:lnSpc>
                <a:spcPct val="150000"/>
              </a:lnSpc>
              <a:spcBef>
                <a:spcPct val="20000"/>
              </a:spcBef>
              <a:buSzPct val="100000"/>
              <a:buFont typeface="+mj-lt"/>
              <a:buAutoNum type="arabicPeriod"/>
              <a:defRPr/>
            </a:pPr>
            <a:r>
              <a:rPr lang="zh-CN" altLang="en-US" sz="2500" dirty="0">
                <a:latin typeface="+mn-ea"/>
                <a:ea typeface="+mn-ea"/>
                <a:hlinkClick r:id="" action="ppaction://customshow?id=5&amp;return=true"/>
              </a:rPr>
              <a:t>大力推进文化传承与创新</a:t>
            </a:r>
            <a:endParaRPr lang="en-US" altLang="zh-CN" sz="2500" dirty="0">
              <a:latin typeface="+mn-ea"/>
              <a:ea typeface="+mn-ea"/>
            </a:endParaRPr>
          </a:p>
          <a:p>
            <a:pPr marL="457200" indent="-457200" eaLnBrk="0" hangingPunct="0">
              <a:lnSpc>
                <a:spcPct val="150000"/>
              </a:lnSpc>
              <a:spcBef>
                <a:spcPct val="20000"/>
              </a:spcBef>
              <a:buSzPct val="100000"/>
              <a:buFont typeface="+mj-lt"/>
              <a:buAutoNum type="arabicPeriod"/>
              <a:defRPr/>
            </a:pPr>
            <a:r>
              <a:rPr lang="zh-CN" altLang="en-US" sz="2500" dirty="0">
                <a:latin typeface="+mn-ea"/>
                <a:ea typeface="+mn-ea"/>
                <a:hlinkClick r:id="" action="ppaction://customshow?id=6&amp;return=true"/>
              </a:rPr>
              <a:t>党的建设取得新成效</a:t>
            </a:r>
            <a:endParaRPr lang="zh-CN" altLang="en-US" sz="2500" dirty="0">
              <a:latin typeface="+mn-ea"/>
              <a:ea typeface="+mn-ea"/>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Content Placeholder 2"/>
          <p:cNvSpPr>
            <a:spLocks noGrp="1"/>
          </p:cNvSpPr>
          <p:nvPr>
            <p:ph idx="1"/>
          </p:nvPr>
        </p:nvSpPr>
        <p:spPr>
          <a:xfrm>
            <a:off x="323850" y="1125538"/>
            <a:ext cx="8351838" cy="682625"/>
          </a:xfrm>
        </p:spPr>
        <p:txBody>
          <a:bodyPr/>
          <a:lstStyle/>
          <a:p>
            <a:pPr marL="0" indent="0">
              <a:buSzPct val="100000"/>
              <a:buFontTx/>
              <a:buNone/>
            </a:pPr>
            <a:r>
              <a:rPr lang="en-US" altLang="zh-CN" sz="2800" smtClean="0">
                <a:solidFill>
                  <a:srgbClr val="A50021"/>
                </a:solidFill>
                <a:latin typeface="微软雅黑"/>
                <a:ea typeface="微软雅黑"/>
                <a:cs typeface="微软雅黑"/>
              </a:rPr>
              <a:t>5.  </a:t>
            </a:r>
            <a:r>
              <a:rPr lang="zh-CN" altLang="en-US" sz="2800" smtClean="0">
                <a:solidFill>
                  <a:srgbClr val="A50021"/>
                </a:solidFill>
                <a:latin typeface="微软雅黑"/>
                <a:ea typeface="微软雅黑"/>
                <a:cs typeface="微软雅黑"/>
              </a:rPr>
              <a:t>扎实推进精神文化建设</a:t>
            </a:r>
          </a:p>
        </p:txBody>
      </p:sp>
      <p:sp>
        <p:nvSpPr>
          <p:cNvPr id="4" name="Title 1"/>
          <p:cNvSpPr>
            <a:spLocks noGrp="1"/>
          </p:cNvSpPr>
          <p:nvPr>
            <p:ph type="title"/>
          </p:nvPr>
        </p:nvSpPr>
        <p:spPr>
          <a:xfrm>
            <a:off x="0" y="80963"/>
            <a:ext cx="9144000" cy="785812"/>
          </a:xfrm>
        </p:spPr>
        <p:txBody>
          <a:bodyPr/>
          <a:lstStyle/>
          <a:p>
            <a:pPr>
              <a:defRPr/>
            </a:pPr>
            <a:r>
              <a:rPr lang="zh-CN" altLang="en-US" sz="3600" dirty="0"/>
              <a:t>切实加强党的建设，推动全局工作</a:t>
            </a:r>
          </a:p>
        </p:txBody>
      </p:sp>
      <p:sp>
        <p:nvSpPr>
          <p:cNvPr id="69635" name="Content Placeholder 2"/>
          <p:cNvSpPr txBox="1">
            <a:spLocks/>
          </p:cNvSpPr>
          <p:nvPr/>
        </p:nvSpPr>
        <p:spPr bwMode="auto">
          <a:xfrm>
            <a:off x="431800" y="1773238"/>
            <a:ext cx="8461375" cy="4140200"/>
          </a:xfrm>
          <a:prstGeom prst="rect">
            <a:avLst/>
          </a:prstGeom>
          <a:noFill/>
          <a:ln w="9525">
            <a:noFill/>
            <a:miter lim="800000"/>
            <a:headEnd/>
            <a:tailEnd/>
          </a:ln>
        </p:spPr>
        <p:txBody>
          <a:bodyPr/>
          <a:lstStyle/>
          <a:p>
            <a:pPr marL="449263" indent="-449263" eaLnBrk="0" hangingPunct="0">
              <a:lnSpc>
                <a:spcPct val="150000"/>
              </a:lnSpc>
              <a:spcBef>
                <a:spcPct val="20000"/>
              </a:spcBef>
              <a:buSzPct val="120000"/>
              <a:buFontTx/>
              <a:buBlip>
                <a:blip r:embed="rId2"/>
              </a:buBlip>
            </a:pPr>
            <a:r>
              <a:rPr lang="zh-CN" altLang="en-US">
                <a:latin typeface="Arial" charset="0"/>
              </a:rPr>
              <a:t>坚持弘扬时代发展主旋律，深入推进学校精神文化建设，充分发挥大学的文化传承创新功能。</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持续深入开展学习钱学森精神活动。</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认真筹备好医学院</a:t>
            </a:r>
            <a:r>
              <a:rPr lang="en-US" altLang="zh-CN">
                <a:latin typeface="Arial" charset="0"/>
              </a:rPr>
              <a:t>60</a:t>
            </a:r>
            <a:r>
              <a:rPr lang="zh-CN" altLang="en-US">
                <a:latin typeface="Arial" charset="0"/>
              </a:rPr>
              <a:t>周年院庆。</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积极做好上海市文明单位的迎评工作。</a:t>
            </a:r>
            <a:endParaRPr lang="en-US" altLang="zh-CN">
              <a:latin typeface="Arial" charset="0"/>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Content Placeholder 2"/>
          <p:cNvSpPr>
            <a:spLocks noGrp="1"/>
          </p:cNvSpPr>
          <p:nvPr>
            <p:ph idx="1"/>
          </p:nvPr>
        </p:nvSpPr>
        <p:spPr>
          <a:xfrm>
            <a:off x="323850" y="1125538"/>
            <a:ext cx="8351838" cy="682625"/>
          </a:xfrm>
        </p:spPr>
        <p:txBody>
          <a:bodyPr/>
          <a:lstStyle/>
          <a:p>
            <a:pPr marL="0" indent="0">
              <a:buSzPct val="100000"/>
              <a:buFontTx/>
              <a:buNone/>
            </a:pPr>
            <a:r>
              <a:rPr lang="en-US" altLang="zh-CN" sz="2800" smtClean="0">
                <a:solidFill>
                  <a:srgbClr val="A50021"/>
                </a:solidFill>
                <a:latin typeface="微软雅黑"/>
                <a:ea typeface="微软雅黑"/>
                <a:cs typeface="微软雅黑"/>
              </a:rPr>
              <a:t>6. </a:t>
            </a:r>
            <a:r>
              <a:rPr lang="zh-CN" altLang="en-US" sz="2800" smtClean="0">
                <a:solidFill>
                  <a:srgbClr val="A50021"/>
                </a:solidFill>
                <a:latin typeface="微软雅黑"/>
                <a:ea typeface="微软雅黑"/>
                <a:cs typeface="微软雅黑"/>
              </a:rPr>
              <a:t>认真抓好维护社会和谐稳定工作</a:t>
            </a:r>
          </a:p>
        </p:txBody>
      </p:sp>
      <p:sp>
        <p:nvSpPr>
          <p:cNvPr id="4" name="Title 1"/>
          <p:cNvSpPr>
            <a:spLocks noGrp="1"/>
          </p:cNvSpPr>
          <p:nvPr>
            <p:ph type="title"/>
          </p:nvPr>
        </p:nvSpPr>
        <p:spPr>
          <a:xfrm>
            <a:off x="0" y="80963"/>
            <a:ext cx="9144000" cy="785812"/>
          </a:xfrm>
        </p:spPr>
        <p:txBody>
          <a:bodyPr/>
          <a:lstStyle/>
          <a:p>
            <a:pPr>
              <a:defRPr/>
            </a:pPr>
            <a:r>
              <a:rPr lang="zh-CN" altLang="en-US" sz="3600" dirty="0"/>
              <a:t>切实加强党的建设，推动全局工作</a:t>
            </a:r>
          </a:p>
        </p:txBody>
      </p:sp>
      <p:sp>
        <p:nvSpPr>
          <p:cNvPr id="70659" name="Content Placeholder 2"/>
          <p:cNvSpPr txBox="1">
            <a:spLocks/>
          </p:cNvSpPr>
          <p:nvPr/>
        </p:nvSpPr>
        <p:spPr bwMode="auto">
          <a:xfrm>
            <a:off x="431800" y="1844675"/>
            <a:ext cx="8316913" cy="5013325"/>
          </a:xfrm>
          <a:prstGeom prst="rect">
            <a:avLst/>
          </a:prstGeom>
          <a:noFill/>
          <a:ln w="9525">
            <a:noFill/>
            <a:miter lim="800000"/>
            <a:headEnd/>
            <a:tailEnd/>
          </a:ln>
        </p:spPr>
        <p:txBody>
          <a:bodyPr/>
          <a:lstStyle/>
          <a:p>
            <a:pPr marL="449263" indent="-449263" eaLnBrk="0" hangingPunct="0">
              <a:lnSpc>
                <a:spcPct val="150000"/>
              </a:lnSpc>
              <a:spcBef>
                <a:spcPct val="20000"/>
              </a:spcBef>
              <a:buSzPct val="120000"/>
              <a:buFontTx/>
              <a:buBlip>
                <a:blip r:embed="rId2"/>
              </a:buBlip>
            </a:pPr>
            <a:r>
              <a:rPr lang="zh-CN" altLang="en-US">
                <a:latin typeface="Arial" charset="0"/>
              </a:rPr>
              <a:t>十八大召开在即，也是社会上各种传闻、消息活跃之际，对当前社会上各类思潮、各类矛盾，各种不稳定、不安全、不确定因素叠加的情况要保持高度警惕，确保不发生影响国家安全和社会稳定的涉校重大政治事件。</a:t>
            </a:r>
            <a:endParaRPr lang="en-US" altLang="zh-CN">
              <a:latin typeface="Arial" charset="0"/>
            </a:endParaRPr>
          </a:p>
          <a:p>
            <a:pPr marL="449263" indent="-449263" eaLnBrk="0" hangingPunct="0">
              <a:lnSpc>
                <a:spcPct val="150000"/>
              </a:lnSpc>
              <a:spcBef>
                <a:spcPct val="20000"/>
              </a:spcBef>
              <a:buSzPct val="120000"/>
              <a:buFontTx/>
              <a:buBlip>
                <a:blip r:embed="rId2"/>
              </a:buBlip>
            </a:pPr>
            <a:r>
              <a:rPr lang="zh-CN" altLang="en-US">
                <a:latin typeface="Arial" charset="0"/>
              </a:rPr>
              <a:t>不断改善校园民生，切实关心离退休老干部、老同志工作，创造条件帮助青年教师解决实际困难，认真开展困难学生的帮扶工作；全力做好校园安全生产，确保不发生食品、交通等各类危害师生生命财产的安全事故。</a:t>
            </a:r>
            <a:endParaRPr lang="en-US" altLang="zh-CN">
              <a:latin typeface="Arial" charset="0"/>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Content Placeholder 2"/>
          <p:cNvSpPr txBox="1">
            <a:spLocks/>
          </p:cNvSpPr>
          <p:nvPr/>
        </p:nvSpPr>
        <p:spPr bwMode="auto">
          <a:xfrm>
            <a:off x="503238" y="1196975"/>
            <a:ext cx="8208962" cy="5400675"/>
          </a:xfrm>
          <a:prstGeom prst="rect">
            <a:avLst/>
          </a:prstGeom>
          <a:noFill/>
          <a:ln w="9525">
            <a:noFill/>
            <a:miter lim="800000"/>
            <a:headEnd/>
            <a:tailEnd/>
          </a:ln>
        </p:spPr>
        <p:txBody>
          <a:bodyPr/>
          <a:lstStyle/>
          <a:p>
            <a:pPr indent="574675" eaLnBrk="0" hangingPunct="0">
              <a:lnSpc>
                <a:spcPct val="150000"/>
              </a:lnSpc>
              <a:buSzPct val="100000"/>
            </a:pPr>
            <a:r>
              <a:rPr lang="en-US" altLang="zh-CN" sz="2800">
                <a:latin typeface="微软雅黑"/>
                <a:ea typeface="微软雅黑"/>
                <a:cs typeface="微软雅黑"/>
              </a:rPr>
              <a:t>2012</a:t>
            </a:r>
            <a:r>
              <a:rPr lang="zh-CN" altLang="en-US" sz="2800">
                <a:latin typeface="微软雅黑"/>
                <a:ea typeface="微软雅黑"/>
                <a:cs typeface="微软雅黑"/>
              </a:rPr>
              <a:t>年是不平常的一年，也是充满希望的一年，转变大学发展方式，全面提高办学质量，任务艰巨，催人奋进。</a:t>
            </a:r>
            <a:endParaRPr lang="en-US" altLang="zh-CN" sz="2800">
              <a:latin typeface="微软雅黑"/>
              <a:ea typeface="微软雅黑"/>
              <a:cs typeface="微软雅黑"/>
            </a:endParaRPr>
          </a:p>
          <a:p>
            <a:pPr indent="574675" eaLnBrk="0" hangingPunct="0">
              <a:lnSpc>
                <a:spcPct val="150000"/>
              </a:lnSpc>
              <a:buSzPct val="100000"/>
            </a:pPr>
            <a:r>
              <a:rPr lang="zh-CN" altLang="en-US" sz="2800">
                <a:latin typeface="微软雅黑"/>
                <a:ea typeface="微软雅黑"/>
                <a:cs typeface="微软雅黑"/>
              </a:rPr>
              <a:t>让我们始终保持强烈的使命感、责任感与紧迫感，时刻保持清醒的头脑，齐心协力，求真务实，锐意进取，以实际行动和优异成绩迎接党的十八大胜利召开！</a:t>
            </a:r>
            <a:endParaRPr lang="en-US" altLang="zh-CN" sz="2800">
              <a:latin typeface="微软雅黑"/>
              <a:ea typeface="微软雅黑"/>
              <a:cs typeface="微软雅黑"/>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5" name="Picture 2" descr="aaa"/>
          <p:cNvPicPr>
            <a:picLocks noChangeArrowheads="1"/>
          </p:cNvPicPr>
          <p:nvPr/>
        </p:nvPicPr>
        <p:blipFill>
          <a:blip r:embed="rId3">
            <a:clrChange>
              <a:clrFrom>
                <a:srgbClr val="FDFDFD"/>
              </a:clrFrom>
              <a:clrTo>
                <a:srgbClr val="FDFDFD">
                  <a:alpha val="0"/>
                </a:srgbClr>
              </a:clrTo>
            </a:clrChange>
          </a:blip>
          <a:srcRect/>
          <a:stretch>
            <a:fillRect/>
          </a:stretch>
        </p:blipFill>
        <p:spPr bwMode="auto">
          <a:xfrm>
            <a:off x="4681538" y="0"/>
            <a:ext cx="5148262" cy="6858000"/>
          </a:xfrm>
          <a:prstGeom prst="rect">
            <a:avLst/>
          </a:prstGeom>
          <a:noFill/>
          <a:ln w="9525">
            <a:noFill/>
            <a:miter lim="800000"/>
            <a:headEnd/>
            <a:tailEnd/>
          </a:ln>
        </p:spPr>
      </p:pic>
      <p:pic>
        <p:nvPicPr>
          <p:cNvPr id="1418243" name="Picture 3" descr="114930419157202"/>
          <p:cNvPicPr>
            <a:picLocks noChangeAspect="1" noChangeArrowheads="1"/>
          </p:cNvPicPr>
          <p:nvPr/>
        </p:nvPicPr>
        <p:blipFill>
          <a:blip r:embed="rId4"/>
          <a:srcRect/>
          <a:stretch>
            <a:fillRect/>
          </a:stretch>
        </p:blipFill>
        <p:spPr bwMode="auto">
          <a:xfrm>
            <a:off x="0" y="2492375"/>
            <a:ext cx="9144000" cy="1798638"/>
          </a:xfrm>
          <a:prstGeom prst="rect">
            <a:avLst/>
          </a:prstGeom>
          <a:noFill/>
          <a:ln w="9525">
            <a:noFill/>
            <a:miter lim="800000"/>
            <a:headEnd/>
            <a:tailEnd/>
          </a:ln>
        </p:spPr>
      </p:pic>
      <p:pic>
        <p:nvPicPr>
          <p:cNvPr id="1418244" name="Picture 4" descr="114930413887322"/>
          <p:cNvPicPr>
            <a:picLocks noChangeAspect="1" noChangeArrowheads="1"/>
          </p:cNvPicPr>
          <p:nvPr/>
        </p:nvPicPr>
        <p:blipFill>
          <a:blip r:embed="rId5"/>
          <a:srcRect/>
          <a:stretch>
            <a:fillRect/>
          </a:stretch>
        </p:blipFill>
        <p:spPr bwMode="auto">
          <a:xfrm>
            <a:off x="0" y="2492375"/>
            <a:ext cx="9144000" cy="1800225"/>
          </a:xfrm>
          <a:prstGeom prst="rect">
            <a:avLst/>
          </a:prstGeom>
          <a:noFill/>
          <a:ln w="9525">
            <a:noFill/>
            <a:miter lim="800000"/>
            <a:headEnd/>
            <a:tailEnd/>
          </a:ln>
        </p:spPr>
      </p:pic>
      <p:pic>
        <p:nvPicPr>
          <p:cNvPr id="1418245" name="Picture 5" descr="114930404155884"/>
          <p:cNvPicPr>
            <a:picLocks noChangeAspect="1" noChangeArrowheads="1"/>
          </p:cNvPicPr>
          <p:nvPr/>
        </p:nvPicPr>
        <p:blipFill>
          <a:blip r:embed="rId6"/>
          <a:srcRect/>
          <a:stretch>
            <a:fillRect/>
          </a:stretch>
        </p:blipFill>
        <p:spPr bwMode="auto">
          <a:xfrm>
            <a:off x="0" y="2492375"/>
            <a:ext cx="9144000" cy="1798638"/>
          </a:xfrm>
          <a:prstGeom prst="rect">
            <a:avLst/>
          </a:prstGeom>
          <a:noFill/>
          <a:ln w="9525">
            <a:noFill/>
            <a:miter lim="800000"/>
            <a:headEnd/>
            <a:tailEnd/>
          </a:ln>
        </p:spPr>
      </p:pic>
      <p:pic>
        <p:nvPicPr>
          <p:cNvPr id="1418246" name="Picture 6" descr="114930404756212"/>
          <p:cNvPicPr>
            <a:picLocks noChangeAspect="1" noChangeArrowheads="1"/>
          </p:cNvPicPr>
          <p:nvPr/>
        </p:nvPicPr>
        <p:blipFill>
          <a:blip r:embed="rId7"/>
          <a:srcRect/>
          <a:stretch>
            <a:fillRect/>
          </a:stretch>
        </p:blipFill>
        <p:spPr bwMode="auto">
          <a:xfrm>
            <a:off x="0" y="2492375"/>
            <a:ext cx="9144000" cy="1798638"/>
          </a:xfrm>
          <a:prstGeom prst="rect">
            <a:avLst/>
          </a:prstGeom>
          <a:noFill/>
          <a:ln w="9525">
            <a:noFill/>
            <a:miter lim="800000"/>
            <a:headEnd/>
            <a:tailEnd/>
          </a:ln>
        </p:spPr>
      </p:pic>
      <p:pic>
        <p:nvPicPr>
          <p:cNvPr id="1418247" name="Picture 7" descr="1149304060105670"/>
          <p:cNvPicPr>
            <a:picLocks noChangeAspect="1" noChangeArrowheads="1"/>
          </p:cNvPicPr>
          <p:nvPr/>
        </p:nvPicPr>
        <p:blipFill>
          <a:blip r:embed="rId8"/>
          <a:srcRect/>
          <a:stretch>
            <a:fillRect/>
          </a:stretch>
        </p:blipFill>
        <p:spPr bwMode="auto">
          <a:xfrm>
            <a:off x="0" y="2492375"/>
            <a:ext cx="9144000" cy="1798638"/>
          </a:xfrm>
          <a:prstGeom prst="rect">
            <a:avLst/>
          </a:prstGeom>
          <a:noFill/>
          <a:ln w="9525">
            <a:noFill/>
            <a:miter lim="800000"/>
            <a:headEnd/>
            <a:tailEnd/>
          </a:ln>
        </p:spPr>
      </p:pic>
      <p:pic>
        <p:nvPicPr>
          <p:cNvPr id="1418248" name="Picture 8" descr="1160151144213533"/>
          <p:cNvPicPr>
            <a:picLocks noChangeArrowheads="1"/>
          </p:cNvPicPr>
          <p:nvPr/>
        </p:nvPicPr>
        <p:blipFill>
          <a:blip r:embed="rId9"/>
          <a:srcRect/>
          <a:stretch>
            <a:fillRect/>
          </a:stretch>
        </p:blipFill>
        <p:spPr bwMode="auto">
          <a:xfrm>
            <a:off x="0" y="2492375"/>
            <a:ext cx="9140825" cy="1800225"/>
          </a:xfrm>
          <a:prstGeom prst="rect">
            <a:avLst/>
          </a:prstGeom>
          <a:noFill/>
          <a:ln w="9525">
            <a:noFill/>
            <a:miter lim="800000"/>
            <a:headEnd/>
            <a:tailEnd/>
          </a:ln>
        </p:spPr>
      </p:pic>
      <p:pic>
        <p:nvPicPr>
          <p:cNvPr id="1418249" name="Picture 9" descr="23"/>
          <p:cNvPicPr>
            <a:picLocks noChangeArrowheads="1"/>
          </p:cNvPicPr>
          <p:nvPr/>
        </p:nvPicPr>
        <p:blipFill>
          <a:blip r:embed="rId10"/>
          <a:srcRect l="398" r="-348"/>
          <a:stretch>
            <a:fillRect/>
          </a:stretch>
        </p:blipFill>
        <p:spPr bwMode="auto">
          <a:xfrm>
            <a:off x="0" y="2492375"/>
            <a:ext cx="9140825" cy="1800225"/>
          </a:xfrm>
          <a:prstGeom prst="rect">
            <a:avLst/>
          </a:prstGeom>
          <a:noFill/>
          <a:ln w="9525">
            <a:noFill/>
            <a:miter lim="800000"/>
            <a:headEnd/>
            <a:tailEnd/>
          </a:ln>
        </p:spPr>
      </p:pic>
      <p:pic>
        <p:nvPicPr>
          <p:cNvPr id="1418250" name="Picture 10" descr="LS9V0400"/>
          <p:cNvPicPr>
            <a:picLocks noChangeArrowheads="1"/>
          </p:cNvPicPr>
          <p:nvPr/>
        </p:nvPicPr>
        <p:blipFill>
          <a:blip r:embed="rId11"/>
          <a:srcRect/>
          <a:stretch>
            <a:fillRect/>
          </a:stretch>
        </p:blipFill>
        <p:spPr bwMode="auto">
          <a:xfrm>
            <a:off x="0" y="2492375"/>
            <a:ext cx="9140825" cy="1800225"/>
          </a:xfrm>
          <a:prstGeom prst="rect">
            <a:avLst/>
          </a:prstGeom>
          <a:noFill/>
          <a:ln w="9525">
            <a:noFill/>
            <a:miter lim="800000"/>
            <a:headEnd/>
            <a:tailEnd/>
          </a:ln>
        </p:spPr>
      </p:pic>
      <p:sp>
        <p:nvSpPr>
          <p:cNvPr id="72714" name="Text Box 15"/>
          <p:cNvSpPr txBox="1">
            <a:spLocks noChangeArrowheads="1"/>
          </p:cNvSpPr>
          <p:nvPr/>
        </p:nvSpPr>
        <p:spPr bwMode="auto">
          <a:xfrm>
            <a:off x="3581400" y="4868863"/>
            <a:ext cx="1922463" cy="762000"/>
          </a:xfrm>
          <a:prstGeom prst="rect">
            <a:avLst/>
          </a:prstGeom>
          <a:noFill/>
          <a:ln w="9525">
            <a:noFill/>
            <a:miter lim="800000"/>
            <a:headEnd/>
            <a:tailEnd/>
          </a:ln>
        </p:spPr>
        <p:txBody>
          <a:bodyPr>
            <a:spAutoFit/>
          </a:bodyPr>
          <a:lstStyle/>
          <a:p>
            <a:pPr>
              <a:spcBef>
                <a:spcPct val="50000"/>
              </a:spcBef>
            </a:pPr>
            <a:r>
              <a:rPr lang="zh-CN" altLang="en-US" sz="4400">
                <a:solidFill>
                  <a:srgbClr val="CC0000"/>
                </a:solidFill>
                <a:latin typeface="黑体" pitchFamily="2" charset="-122"/>
              </a:rPr>
              <a:t>谢  谢</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418250"/>
                                        </p:tgtEl>
                                        <p:attrNameLst>
                                          <p:attrName>style.visibility</p:attrName>
                                        </p:attrNameLst>
                                      </p:cBhvr>
                                      <p:to>
                                        <p:strVal val="visible"/>
                                      </p:to>
                                    </p:set>
                                    <p:animEffect transition="in" filter="fade">
                                      <p:cBhvr>
                                        <p:cTn id="7" dur="1000"/>
                                        <p:tgtEl>
                                          <p:spTgt spid="1418250"/>
                                        </p:tgtEl>
                                      </p:cBhvr>
                                    </p:animEffect>
                                  </p:childTnLst>
                                </p:cTn>
                              </p:par>
                            </p:childTnLst>
                          </p:cTn>
                        </p:par>
                        <p:par>
                          <p:cTn id="8" fill="hold" nodeType="afterGroup">
                            <p:stCondLst>
                              <p:cond delay="1000"/>
                            </p:stCondLst>
                            <p:childTnLst>
                              <p:par>
                                <p:cTn id="9" presetID="63" presetClass="path" presetSubtype="0" fill="hold" nodeType="afterEffect">
                                  <p:stCondLst>
                                    <p:cond delay="2000"/>
                                  </p:stCondLst>
                                  <p:childTnLst>
                                    <p:animMotion origin="layout" path="M 0 0 L 1.25642 0 " pathEditMode="relative" rAng="0" ptsTypes="AA">
                                      <p:cBhvr>
                                        <p:cTn id="10" dur="3000" fill="hold"/>
                                        <p:tgtEl>
                                          <p:spTgt spid="1418250"/>
                                        </p:tgtEl>
                                        <p:attrNameLst>
                                          <p:attrName>ppt_x</p:attrName>
                                          <p:attrName>ppt_y</p:attrName>
                                        </p:attrNameLst>
                                      </p:cBhvr>
                                      <p:rCtr x="62800" y="0"/>
                                    </p:animMotion>
                                  </p:childTnLst>
                                </p:cTn>
                              </p:par>
                              <p:par>
                                <p:cTn id="11" presetID="10" presetClass="exit" presetSubtype="0" fill="hold" nodeType="withEffect">
                                  <p:stCondLst>
                                    <p:cond delay="2000"/>
                                  </p:stCondLst>
                                  <p:childTnLst>
                                    <p:animEffect transition="out" filter="fade">
                                      <p:cBhvr>
                                        <p:cTn id="12" dur="3000"/>
                                        <p:tgtEl>
                                          <p:spTgt spid="1418250"/>
                                        </p:tgtEl>
                                      </p:cBhvr>
                                    </p:animEffect>
                                    <p:set>
                                      <p:cBhvr>
                                        <p:cTn id="13" dur="1" fill="hold">
                                          <p:stCondLst>
                                            <p:cond delay="2999"/>
                                          </p:stCondLst>
                                        </p:cTn>
                                        <p:tgtEl>
                                          <p:spTgt spid="1418250"/>
                                        </p:tgtEl>
                                        <p:attrNameLst>
                                          <p:attrName>style.visibility</p:attrName>
                                        </p:attrNameLst>
                                      </p:cBhvr>
                                      <p:to>
                                        <p:strVal val="hidden"/>
                                      </p:to>
                                    </p:set>
                                  </p:childTnLst>
                                </p:cTn>
                              </p:par>
                              <p:par>
                                <p:cTn id="14" presetID="10" presetClass="entr" presetSubtype="0" fill="hold" nodeType="withEffect">
                                  <p:stCondLst>
                                    <p:cond delay="2000"/>
                                  </p:stCondLst>
                                  <p:childTnLst>
                                    <p:set>
                                      <p:cBhvr>
                                        <p:cTn id="15" dur="1" fill="hold">
                                          <p:stCondLst>
                                            <p:cond delay="0"/>
                                          </p:stCondLst>
                                        </p:cTn>
                                        <p:tgtEl>
                                          <p:spTgt spid="1418249"/>
                                        </p:tgtEl>
                                        <p:attrNameLst>
                                          <p:attrName>style.visibility</p:attrName>
                                        </p:attrNameLst>
                                      </p:cBhvr>
                                      <p:to>
                                        <p:strVal val="visible"/>
                                      </p:to>
                                    </p:set>
                                    <p:animEffect transition="in" filter="fade">
                                      <p:cBhvr>
                                        <p:cTn id="16" dur="1000"/>
                                        <p:tgtEl>
                                          <p:spTgt spid="1418249"/>
                                        </p:tgtEl>
                                      </p:cBhvr>
                                    </p:animEffect>
                                  </p:childTnLst>
                                </p:cTn>
                              </p:par>
                            </p:childTnLst>
                          </p:cTn>
                        </p:par>
                        <p:par>
                          <p:cTn id="17" fill="hold" nodeType="afterGroup">
                            <p:stCondLst>
                              <p:cond delay="6000"/>
                            </p:stCondLst>
                            <p:childTnLst>
                              <p:par>
                                <p:cTn id="18" presetID="63" presetClass="path" presetSubtype="0" decel="50000" fill="hold" nodeType="afterEffect">
                                  <p:stCondLst>
                                    <p:cond delay="2000"/>
                                  </p:stCondLst>
                                  <p:childTnLst>
                                    <p:animMotion origin="layout" path="M -1.11111E-6 -6.28466E-7 L 1.25642 -6.28466E-7 " pathEditMode="relative" rAng="0" ptsTypes="AA">
                                      <p:cBhvr>
                                        <p:cTn id="19" dur="3000" fill="hold"/>
                                        <p:tgtEl>
                                          <p:spTgt spid="1418249"/>
                                        </p:tgtEl>
                                        <p:attrNameLst>
                                          <p:attrName>ppt_x</p:attrName>
                                          <p:attrName>ppt_y</p:attrName>
                                        </p:attrNameLst>
                                      </p:cBhvr>
                                      <p:rCtr x="62800" y="0"/>
                                    </p:animMotion>
                                  </p:childTnLst>
                                </p:cTn>
                              </p:par>
                              <p:par>
                                <p:cTn id="20" presetID="10" presetClass="exit" presetSubtype="0" fill="hold" nodeType="withEffect">
                                  <p:stCondLst>
                                    <p:cond delay="2000"/>
                                  </p:stCondLst>
                                  <p:childTnLst>
                                    <p:animEffect transition="out" filter="fade">
                                      <p:cBhvr>
                                        <p:cTn id="21" dur="3000"/>
                                        <p:tgtEl>
                                          <p:spTgt spid="1418249"/>
                                        </p:tgtEl>
                                      </p:cBhvr>
                                    </p:animEffect>
                                    <p:set>
                                      <p:cBhvr>
                                        <p:cTn id="22" dur="1" fill="hold">
                                          <p:stCondLst>
                                            <p:cond delay="2999"/>
                                          </p:stCondLst>
                                        </p:cTn>
                                        <p:tgtEl>
                                          <p:spTgt spid="1418249"/>
                                        </p:tgtEl>
                                        <p:attrNameLst>
                                          <p:attrName>style.visibility</p:attrName>
                                        </p:attrNameLst>
                                      </p:cBhvr>
                                      <p:to>
                                        <p:strVal val="hidden"/>
                                      </p:to>
                                    </p:set>
                                  </p:childTnLst>
                                </p:cTn>
                              </p:par>
                              <p:par>
                                <p:cTn id="23" presetID="10" presetClass="entr" presetSubtype="0" fill="hold" nodeType="withEffect">
                                  <p:stCondLst>
                                    <p:cond delay="2000"/>
                                  </p:stCondLst>
                                  <p:childTnLst>
                                    <p:set>
                                      <p:cBhvr>
                                        <p:cTn id="24" dur="1" fill="hold">
                                          <p:stCondLst>
                                            <p:cond delay="0"/>
                                          </p:stCondLst>
                                        </p:cTn>
                                        <p:tgtEl>
                                          <p:spTgt spid="1418248"/>
                                        </p:tgtEl>
                                        <p:attrNameLst>
                                          <p:attrName>style.visibility</p:attrName>
                                        </p:attrNameLst>
                                      </p:cBhvr>
                                      <p:to>
                                        <p:strVal val="visible"/>
                                      </p:to>
                                    </p:set>
                                    <p:animEffect transition="in" filter="fade">
                                      <p:cBhvr>
                                        <p:cTn id="25" dur="1000"/>
                                        <p:tgtEl>
                                          <p:spTgt spid="1418248"/>
                                        </p:tgtEl>
                                      </p:cBhvr>
                                    </p:animEffect>
                                  </p:childTnLst>
                                </p:cTn>
                              </p:par>
                            </p:childTnLst>
                          </p:cTn>
                        </p:par>
                        <p:par>
                          <p:cTn id="26" fill="hold" nodeType="afterGroup">
                            <p:stCondLst>
                              <p:cond delay="11000"/>
                            </p:stCondLst>
                            <p:childTnLst>
                              <p:par>
                                <p:cTn id="27" presetID="63" presetClass="path" presetSubtype="0" fill="hold" nodeType="afterEffect">
                                  <p:stCondLst>
                                    <p:cond delay="2000"/>
                                  </p:stCondLst>
                                  <p:childTnLst>
                                    <p:animMotion origin="layout" path="M 3.61111E-6 -2.12569E-6 L 1.25659 -2.12569E-6 " pathEditMode="relative" rAng="0" ptsTypes="AA">
                                      <p:cBhvr>
                                        <p:cTn id="28" dur="3000" fill="hold"/>
                                        <p:tgtEl>
                                          <p:spTgt spid="1418248"/>
                                        </p:tgtEl>
                                        <p:attrNameLst>
                                          <p:attrName>ppt_x</p:attrName>
                                          <p:attrName>ppt_y</p:attrName>
                                        </p:attrNameLst>
                                      </p:cBhvr>
                                      <p:rCtr x="62800" y="0"/>
                                    </p:animMotion>
                                  </p:childTnLst>
                                </p:cTn>
                              </p:par>
                              <p:par>
                                <p:cTn id="29" presetID="10" presetClass="exit" presetSubtype="0" fill="hold" nodeType="withEffect">
                                  <p:stCondLst>
                                    <p:cond delay="2000"/>
                                  </p:stCondLst>
                                  <p:childTnLst>
                                    <p:animEffect transition="out" filter="fade">
                                      <p:cBhvr>
                                        <p:cTn id="30" dur="3000"/>
                                        <p:tgtEl>
                                          <p:spTgt spid="1418248"/>
                                        </p:tgtEl>
                                      </p:cBhvr>
                                    </p:animEffect>
                                    <p:set>
                                      <p:cBhvr>
                                        <p:cTn id="31" dur="1" fill="hold">
                                          <p:stCondLst>
                                            <p:cond delay="2999"/>
                                          </p:stCondLst>
                                        </p:cTn>
                                        <p:tgtEl>
                                          <p:spTgt spid="1418248"/>
                                        </p:tgtEl>
                                        <p:attrNameLst>
                                          <p:attrName>style.visibility</p:attrName>
                                        </p:attrNameLst>
                                      </p:cBhvr>
                                      <p:to>
                                        <p:strVal val="hidden"/>
                                      </p:to>
                                    </p:set>
                                  </p:childTnLst>
                                </p:cTn>
                              </p:par>
                              <p:par>
                                <p:cTn id="32" presetID="10" presetClass="entr" presetSubtype="0" fill="hold" nodeType="withEffect">
                                  <p:stCondLst>
                                    <p:cond delay="2000"/>
                                  </p:stCondLst>
                                  <p:childTnLst>
                                    <p:set>
                                      <p:cBhvr>
                                        <p:cTn id="33" dur="1" fill="hold">
                                          <p:stCondLst>
                                            <p:cond delay="0"/>
                                          </p:stCondLst>
                                        </p:cTn>
                                        <p:tgtEl>
                                          <p:spTgt spid="1418247"/>
                                        </p:tgtEl>
                                        <p:attrNameLst>
                                          <p:attrName>style.visibility</p:attrName>
                                        </p:attrNameLst>
                                      </p:cBhvr>
                                      <p:to>
                                        <p:strVal val="visible"/>
                                      </p:to>
                                    </p:set>
                                    <p:animEffect transition="in" filter="fade">
                                      <p:cBhvr>
                                        <p:cTn id="34" dur="1000"/>
                                        <p:tgtEl>
                                          <p:spTgt spid="1418247"/>
                                        </p:tgtEl>
                                      </p:cBhvr>
                                    </p:animEffect>
                                  </p:childTnLst>
                                </p:cTn>
                              </p:par>
                            </p:childTnLst>
                          </p:cTn>
                        </p:par>
                        <p:par>
                          <p:cTn id="35" fill="hold" nodeType="afterGroup">
                            <p:stCondLst>
                              <p:cond delay="16000"/>
                            </p:stCondLst>
                            <p:childTnLst>
                              <p:par>
                                <p:cTn id="36" presetID="63" presetClass="path" presetSubtype="0" fill="hold" nodeType="afterEffect">
                                  <p:stCondLst>
                                    <p:cond delay="2000"/>
                                  </p:stCondLst>
                                  <p:childTnLst>
                                    <p:animMotion origin="layout" path="M 0 -7.40741E-7 L 1.26007 -7.40741E-7 " pathEditMode="relative" rAng="0" ptsTypes="AA">
                                      <p:cBhvr>
                                        <p:cTn id="37" dur="3000" fill="hold"/>
                                        <p:tgtEl>
                                          <p:spTgt spid="1418247"/>
                                        </p:tgtEl>
                                        <p:attrNameLst>
                                          <p:attrName>ppt_x</p:attrName>
                                          <p:attrName>ppt_y</p:attrName>
                                        </p:attrNameLst>
                                      </p:cBhvr>
                                      <p:rCtr x="63000" y="0"/>
                                    </p:animMotion>
                                  </p:childTnLst>
                                </p:cTn>
                              </p:par>
                              <p:par>
                                <p:cTn id="38" presetID="10" presetClass="exit" presetSubtype="0" fill="hold" nodeType="withEffect">
                                  <p:stCondLst>
                                    <p:cond delay="2000"/>
                                  </p:stCondLst>
                                  <p:childTnLst>
                                    <p:animEffect transition="out" filter="fade">
                                      <p:cBhvr>
                                        <p:cTn id="39" dur="3000"/>
                                        <p:tgtEl>
                                          <p:spTgt spid="1418247"/>
                                        </p:tgtEl>
                                      </p:cBhvr>
                                    </p:animEffect>
                                    <p:set>
                                      <p:cBhvr>
                                        <p:cTn id="40" dur="1" fill="hold">
                                          <p:stCondLst>
                                            <p:cond delay="2999"/>
                                          </p:stCondLst>
                                        </p:cTn>
                                        <p:tgtEl>
                                          <p:spTgt spid="1418247"/>
                                        </p:tgtEl>
                                        <p:attrNameLst>
                                          <p:attrName>style.visibility</p:attrName>
                                        </p:attrNameLst>
                                      </p:cBhvr>
                                      <p:to>
                                        <p:strVal val="hidden"/>
                                      </p:to>
                                    </p:set>
                                  </p:childTnLst>
                                </p:cTn>
                              </p:par>
                              <p:par>
                                <p:cTn id="41" presetID="10" presetClass="entr" presetSubtype="0" fill="hold" nodeType="withEffect">
                                  <p:stCondLst>
                                    <p:cond delay="2000"/>
                                  </p:stCondLst>
                                  <p:childTnLst>
                                    <p:set>
                                      <p:cBhvr>
                                        <p:cTn id="42" dur="1" fill="hold">
                                          <p:stCondLst>
                                            <p:cond delay="0"/>
                                          </p:stCondLst>
                                        </p:cTn>
                                        <p:tgtEl>
                                          <p:spTgt spid="1418246"/>
                                        </p:tgtEl>
                                        <p:attrNameLst>
                                          <p:attrName>style.visibility</p:attrName>
                                        </p:attrNameLst>
                                      </p:cBhvr>
                                      <p:to>
                                        <p:strVal val="visible"/>
                                      </p:to>
                                    </p:set>
                                    <p:animEffect transition="in" filter="fade">
                                      <p:cBhvr>
                                        <p:cTn id="43" dur="1000"/>
                                        <p:tgtEl>
                                          <p:spTgt spid="1418246"/>
                                        </p:tgtEl>
                                      </p:cBhvr>
                                    </p:animEffect>
                                  </p:childTnLst>
                                </p:cTn>
                              </p:par>
                            </p:childTnLst>
                          </p:cTn>
                        </p:par>
                        <p:par>
                          <p:cTn id="44" fill="hold" nodeType="afterGroup">
                            <p:stCondLst>
                              <p:cond delay="21000"/>
                            </p:stCondLst>
                            <p:childTnLst>
                              <p:par>
                                <p:cTn id="45" presetID="63" presetClass="path" presetSubtype="0" fill="hold" nodeType="afterEffect">
                                  <p:stCondLst>
                                    <p:cond delay="2000"/>
                                  </p:stCondLst>
                                  <p:childTnLst>
                                    <p:animMotion origin="layout" path="M 0 -7.40741E-7 L 1.26007 -7.40741E-7 " pathEditMode="relative" rAng="0" ptsTypes="AA">
                                      <p:cBhvr>
                                        <p:cTn id="46" dur="3000" fill="hold"/>
                                        <p:tgtEl>
                                          <p:spTgt spid="1418246"/>
                                        </p:tgtEl>
                                        <p:attrNameLst>
                                          <p:attrName>ppt_x</p:attrName>
                                          <p:attrName>ppt_y</p:attrName>
                                        </p:attrNameLst>
                                      </p:cBhvr>
                                      <p:rCtr x="63000" y="0"/>
                                    </p:animMotion>
                                  </p:childTnLst>
                                </p:cTn>
                              </p:par>
                              <p:par>
                                <p:cTn id="47" presetID="10" presetClass="exit" presetSubtype="0" fill="hold" nodeType="withEffect">
                                  <p:stCondLst>
                                    <p:cond delay="2000"/>
                                  </p:stCondLst>
                                  <p:childTnLst>
                                    <p:animEffect transition="out" filter="fade">
                                      <p:cBhvr>
                                        <p:cTn id="48" dur="3000"/>
                                        <p:tgtEl>
                                          <p:spTgt spid="1418246"/>
                                        </p:tgtEl>
                                      </p:cBhvr>
                                    </p:animEffect>
                                    <p:set>
                                      <p:cBhvr>
                                        <p:cTn id="49" dur="1" fill="hold">
                                          <p:stCondLst>
                                            <p:cond delay="2999"/>
                                          </p:stCondLst>
                                        </p:cTn>
                                        <p:tgtEl>
                                          <p:spTgt spid="1418246"/>
                                        </p:tgtEl>
                                        <p:attrNameLst>
                                          <p:attrName>style.visibility</p:attrName>
                                        </p:attrNameLst>
                                      </p:cBhvr>
                                      <p:to>
                                        <p:strVal val="hidden"/>
                                      </p:to>
                                    </p:set>
                                  </p:childTnLst>
                                </p:cTn>
                              </p:par>
                              <p:par>
                                <p:cTn id="50" presetID="10" presetClass="entr" presetSubtype="0" fill="hold" nodeType="withEffect">
                                  <p:stCondLst>
                                    <p:cond delay="2000"/>
                                  </p:stCondLst>
                                  <p:childTnLst>
                                    <p:set>
                                      <p:cBhvr>
                                        <p:cTn id="51" dur="1" fill="hold">
                                          <p:stCondLst>
                                            <p:cond delay="0"/>
                                          </p:stCondLst>
                                        </p:cTn>
                                        <p:tgtEl>
                                          <p:spTgt spid="1418245"/>
                                        </p:tgtEl>
                                        <p:attrNameLst>
                                          <p:attrName>style.visibility</p:attrName>
                                        </p:attrNameLst>
                                      </p:cBhvr>
                                      <p:to>
                                        <p:strVal val="visible"/>
                                      </p:to>
                                    </p:set>
                                    <p:animEffect transition="in" filter="fade">
                                      <p:cBhvr>
                                        <p:cTn id="52" dur="1000"/>
                                        <p:tgtEl>
                                          <p:spTgt spid="1418245"/>
                                        </p:tgtEl>
                                      </p:cBhvr>
                                    </p:animEffect>
                                  </p:childTnLst>
                                </p:cTn>
                              </p:par>
                            </p:childTnLst>
                          </p:cTn>
                        </p:par>
                        <p:par>
                          <p:cTn id="53" fill="hold" nodeType="afterGroup">
                            <p:stCondLst>
                              <p:cond delay="26000"/>
                            </p:stCondLst>
                            <p:childTnLst>
                              <p:par>
                                <p:cTn id="54" presetID="63" presetClass="path" presetSubtype="0" fill="hold" nodeType="afterEffect">
                                  <p:stCondLst>
                                    <p:cond delay="2000"/>
                                  </p:stCondLst>
                                  <p:childTnLst>
                                    <p:animMotion origin="layout" path="M 0 0 L 1.26007 0 " pathEditMode="relative" rAng="0" ptsTypes="AA">
                                      <p:cBhvr>
                                        <p:cTn id="55" dur="3000" fill="hold"/>
                                        <p:tgtEl>
                                          <p:spTgt spid="1418245"/>
                                        </p:tgtEl>
                                        <p:attrNameLst>
                                          <p:attrName>ppt_x</p:attrName>
                                          <p:attrName>ppt_y</p:attrName>
                                        </p:attrNameLst>
                                      </p:cBhvr>
                                      <p:rCtr x="63000" y="0"/>
                                    </p:animMotion>
                                  </p:childTnLst>
                                </p:cTn>
                              </p:par>
                              <p:par>
                                <p:cTn id="56" presetID="10" presetClass="exit" presetSubtype="0" fill="hold" nodeType="withEffect">
                                  <p:stCondLst>
                                    <p:cond delay="2000"/>
                                  </p:stCondLst>
                                  <p:childTnLst>
                                    <p:animEffect transition="out" filter="fade">
                                      <p:cBhvr>
                                        <p:cTn id="57" dur="3000"/>
                                        <p:tgtEl>
                                          <p:spTgt spid="1418245"/>
                                        </p:tgtEl>
                                      </p:cBhvr>
                                    </p:animEffect>
                                    <p:set>
                                      <p:cBhvr>
                                        <p:cTn id="58" dur="1" fill="hold">
                                          <p:stCondLst>
                                            <p:cond delay="2999"/>
                                          </p:stCondLst>
                                        </p:cTn>
                                        <p:tgtEl>
                                          <p:spTgt spid="1418245"/>
                                        </p:tgtEl>
                                        <p:attrNameLst>
                                          <p:attrName>style.visibility</p:attrName>
                                        </p:attrNameLst>
                                      </p:cBhvr>
                                      <p:to>
                                        <p:strVal val="hidden"/>
                                      </p:to>
                                    </p:set>
                                  </p:childTnLst>
                                </p:cTn>
                              </p:par>
                              <p:par>
                                <p:cTn id="59" presetID="10" presetClass="entr" presetSubtype="0" fill="hold" nodeType="withEffect">
                                  <p:stCondLst>
                                    <p:cond delay="2000"/>
                                  </p:stCondLst>
                                  <p:childTnLst>
                                    <p:set>
                                      <p:cBhvr>
                                        <p:cTn id="60" dur="1" fill="hold">
                                          <p:stCondLst>
                                            <p:cond delay="0"/>
                                          </p:stCondLst>
                                        </p:cTn>
                                        <p:tgtEl>
                                          <p:spTgt spid="1418244"/>
                                        </p:tgtEl>
                                        <p:attrNameLst>
                                          <p:attrName>style.visibility</p:attrName>
                                        </p:attrNameLst>
                                      </p:cBhvr>
                                      <p:to>
                                        <p:strVal val="visible"/>
                                      </p:to>
                                    </p:set>
                                    <p:animEffect transition="in" filter="fade">
                                      <p:cBhvr>
                                        <p:cTn id="61" dur="1000"/>
                                        <p:tgtEl>
                                          <p:spTgt spid="1418244"/>
                                        </p:tgtEl>
                                      </p:cBhvr>
                                    </p:animEffect>
                                  </p:childTnLst>
                                </p:cTn>
                              </p:par>
                            </p:childTnLst>
                          </p:cTn>
                        </p:par>
                        <p:par>
                          <p:cTn id="62" fill="hold" nodeType="afterGroup">
                            <p:stCondLst>
                              <p:cond delay="31000"/>
                            </p:stCondLst>
                            <p:childTnLst>
                              <p:par>
                                <p:cTn id="63" presetID="63" presetClass="path" presetSubtype="0" fill="hold" nodeType="afterEffect">
                                  <p:stCondLst>
                                    <p:cond delay="2000"/>
                                  </p:stCondLst>
                                  <p:childTnLst>
                                    <p:animMotion origin="layout" path="M 0 -7.40741E-7 L 1.26007 -7.40741E-7 " pathEditMode="relative" rAng="0" ptsTypes="AA">
                                      <p:cBhvr>
                                        <p:cTn id="64" dur="3000" fill="hold"/>
                                        <p:tgtEl>
                                          <p:spTgt spid="1418244"/>
                                        </p:tgtEl>
                                        <p:attrNameLst>
                                          <p:attrName>ppt_x</p:attrName>
                                          <p:attrName>ppt_y</p:attrName>
                                        </p:attrNameLst>
                                      </p:cBhvr>
                                      <p:rCtr x="63000" y="0"/>
                                    </p:animMotion>
                                  </p:childTnLst>
                                </p:cTn>
                              </p:par>
                              <p:par>
                                <p:cTn id="65" presetID="10" presetClass="exit" presetSubtype="0" fill="hold" nodeType="withEffect">
                                  <p:stCondLst>
                                    <p:cond delay="2000"/>
                                  </p:stCondLst>
                                  <p:childTnLst>
                                    <p:animEffect transition="out" filter="fade">
                                      <p:cBhvr>
                                        <p:cTn id="66" dur="3000"/>
                                        <p:tgtEl>
                                          <p:spTgt spid="1418244"/>
                                        </p:tgtEl>
                                      </p:cBhvr>
                                    </p:animEffect>
                                    <p:set>
                                      <p:cBhvr>
                                        <p:cTn id="67" dur="1" fill="hold">
                                          <p:stCondLst>
                                            <p:cond delay="2999"/>
                                          </p:stCondLst>
                                        </p:cTn>
                                        <p:tgtEl>
                                          <p:spTgt spid="1418244"/>
                                        </p:tgtEl>
                                        <p:attrNameLst>
                                          <p:attrName>style.visibility</p:attrName>
                                        </p:attrNameLst>
                                      </p:cBhvr>
                                      <p:to>
                                        <p:strVal val="hidden"/>
                                      </p:to>
                                    </p:set>
                                  </p:childTnLst>
                                </p:cTn>
                              </p:par>
                              <p:par>
                                <p:cTn id="68" presetID="10" presetClass="entr" presetSubtype="0" fill="hold" nodeType="withEffect">
                                  <p:stCondLst>
                                    <p:cond delay="2000"/>
                                  </p:stCondLst>
                                  <p:childTnLst>
                                    <p:set>
                                      <p:cBhvr>
                                        <p:cTn id="69" dur="1" fill="hold">
                                          <p:stCondLst>
                                            <p:cond delay="0"/>
                                          </p:stCondLst>
                                        </p:cTn>
                                        <p:tgtEl>
                                          <p:spTgt spid="1418243"/>
                                        </p:tgtEl>
                                        <p:attrNameLst>
                                          <p:attrName>style.visibility</p:attrName>
                                        </p:attrNameLst>
                                      </p:cBhvr>
                                      <p:to>
                                        <p:strVal val="visible"/>
                                      </p:to>
                                    </p:set>
                                    <p:animEffect transition="in" filter="fade">
                                      <p:cBhvr>
                                        <p:cTn id="70" dur="1000"/>
                                        <p:tgtEl>
                                          <p:spTgt spid="1418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AutoShape 2"/>
          <p:cNvSpPr>
            <a:spLocks noChangeArrowheads="1"/>
          </p:cNvSpPr>
          <p:nvPr/>
        </p:nvSpPr>
        <p:spPr bwMode="gray">
          <a:xfrm>
            <a:off x="811213" y="836613"/>
            <a:ext cx="7380287" cy="955675"/>
          </a:xfrm>
          <a:prstGeom prst="roundRect">
            <a:avLst>
              <a:gd name="adj" fmla="val 50000"/>
            </a:avLst>
          </a:prstGeom>
          <a:gradFill rotWithShape="1">
            <a:gsLst>
              <a:gs pos="0">
                <a:srgbClr val="05CDD7"/>
              </a:gs>
              <a:gs pos="50000">
                <a:srgbClr val="98EAEF"/>
              </a:gs>
              <a:gs pos="100000">
                <a:srgbClr val="05CDD7"/>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zh-CN" altLang="en-US" sz="2800" dirty="0">
                <a:latin typeface="黑体" pitchFamily="2" charset="-122"/>
              </a:rPr>
              <a:t>人才培养质量稳步提升</a:t>
            </a:r>
          </a:p>
        </p:txBody>
      </p:sp>
      <p:sp>
        <p:nvSpPr>
          <p:cNvPr id="19459" name="Text Box 5"/>
          <p:cNvSpPr txBox="1">
            <a:spLocks noChangeArrowheads="1"/>
          </p:cNvSpPr>
          <p:nvPr/>
        </p:nvSpPr>
        <p:spPr bwMode="black">
          <a:xfrm>
            <a:off x="0" y="77788"/>
            <a:ext cx="9144000" cy="584200"/>
          </a:xfrm>
          <a:prstGeom prst="rect">
            <a:avLst/>
          </a:prstGeom>
          <a:noFill/>
          <a:ln w="6350" algn="ctr">
            <a:noFill/>
            <a:miter lim="800000"/>
            <a:headEnd/>
            <a:tailEnd/>
          </a:ln>
        </p:spPr>
        <p:txBody>
          <a:bodyPr>
            <a:spAutoFit/>
          </a:bodyPr>
          <a:lstStyle/>
          <a:p>
            <a:pPr algn="ctr">
              <a:spcBef>
                <a:spcPct val="50000"/>
              </a:spcBef>
              <a:defRPr/>
            </a:pPr>
            <a:r>
              <a:rPr lang="zh-CN" altLang="en-US" sz="3200" dirty="0">
                <a:solidFill>
                  <a:srgbClr val="A50021"/>
                </a:solidFill>
                <a:latin typeface="+mj-ea"/>
                <a:ea typeface="+mj-ea"/>
              </a:rPr>
              <a:t>上半年工作回顾</a:t>
            </a:r>
          </a:p>
        </p:txBody>
      </p:sp>
      <p:sp>
        <p:nvSpPr>
          <p:cNvPr id="11268" name="AutoShape 6"/>
          <p:cNvSpPr>
            <a:spLocks noChangeArrowheads="1"/>
          </p:cNvSpPr>
          <p:nvPr/>
        </p:nvSpPr>
        <p:spPr bwMode="auto">
          <a:xfrm>
            <a:off x="503238" y="1773238"/>
            <a:ext cx="7813675" cy="4968875"/>
          </a:xfrm>
          <a:prstGeom prst="horizontalScroll">
            <a:avLst>
              <a:gd name="adj" fmla="val 5778"/>
            </a:avLst>
          </a:prstGeom>
          <a:gradFill rotWithShape="1">
            <a:gsLst>
              <a:gs pos="0">
                <a:srgbClr val="2DD7FF"/>
              </a:gs>
              <a:gs pos="50000">
                <a:srgbClr val="D4F7FF"/>
              </a:gs>
              <a:gs pos="100000">
                <a:srgbClr val="2DD7FF"/>
              </a:gs>
            </a:gsLst>
            <a:lin ang="0" scaled="1"/>
          </a:gradFill>
          <a:ln w="9525">
            <a:solidFill>
              <a:srgbClr val="00CCFF"/>
            </a:solidFill>
            <a:round/>
            <a:headEnd/>
            <a:tailEnd/>
          </a:ln>
          <a:effectLst>
            <a:outerShdw dist="35921" dir="2700000" algn="ctr" rotWithShape="0">
              <a:schemeClr val="bg1"/>
            </a:outerShdw>
          </a:effectLst>
        </p:spPr>
        <p:txBody>
          <a:bodyPr wrap="none" tIns="54000" anchor="ctr"/>
          <a:lstStyle/>
          <a:p>
            <a:pPr>
              <a:defRPr/>
            </a:pPr>
            <a:endParaRPr lang="zh-CN" altLang="en-US"/>
          </a:p>
        </p:txBody>
      </p:sp>
      <p:sp>
        <p:nvSpPr>
          <p:cNvPr id="11269" name="Text Box 4"/>
          <p:cNvSpPr txBox="1">
            <a:spLocks noChangeArrowheads="1"/>
          </p:cNvSpPr>
          <p:nvPr/>
        </p:nvSpPr>
        <p:spPr bwMode="auto">
          <a:xfrm>
            <a:off x="503238" y="2060575"/>
            <a:ext cx="7813675" cy="2528888"/>
          </a:xfrm>
          <a:prstGeom prst="rect">
            <a:avLst/>
          </a:prstGeom>
          <a:noFill/>
          <a:ln>
            <a:noFill/>
          </a:ln>
          <a:extLst/>
        </p:spPr>
        <p:txBody>
          <a:bodyPr tIns="54000" anchorCtr="1">
            <a:spAutoFit/>
          </a:bodyPr>
          <a:lstStyle>
            <a:lvl1pPr eaLnBrk="0" hangingPunct="0">
              <a:defRPr sz="2400" b="1">
                <a:solidFill>
                  <a:srgbClr val="133984"/>
                </a:solidFill>
                <a:latin typeface="Times New Roman" pitchFamily="18" charset="0"/>
                <a:ea typeface="黑体" pitchFamily="2" charset="-122"/>
              </a:defRPr>
            </a:lvl1pPr>
            <a:lvl2pPr marL="742950" indent="-285750" eaLnBrk="0" hangingPunct="0">
              <a:defRPr sz="2400" b="1">
                <a:solidFill>
                  <a:srgbClr val="133984"/>
                </a:solidFill>
                <a:latin typeface="Times New Roman" pitchFamily="18" charset="0"/>
                <a:ea typeface="黑体" pitchFamily="2" charset="-122"/>
              </a:defRPr>
            </a:lvl2pPr>
            <a:lvl3pPr marL="1143000" indent="-228600" eaLnBrk="0" hangingPunct="0">
              <a:defRPr sz="2400" b="1">
                <a:solidFill>
                  <a:srgbClr val="133984"/>
                </a:solidFill>
                <a:latin typeface="Times New Roman" pitchFamily="18" charset="0"/>
                <a:ea typeface="黑体" pitchFamily="2" charset="-122"/>
              </a:defRPr>
            </a:lvl3pPr>
            <a:lvl4pPr marL="1600200" indent="-228600" eaLnBrk="0" hangingPunct="0">
              <a:defRPr sz="2400" b="1">
                <a:solidFill>
                  <a:srgbClr val="133984"/>
                </a:solidFill>
                <a:latin typeface="Times New Roman" pitchFamily="18" charset="0"/>
                <a:ea typeface="黑体" pitchFamily="2" charset="-122"/>
              </a:defRPr>
            </a:lvl4pPr>
            <a:lvl5pPr marL="2057400" indent="-228600" eaLnBrk="0" hangingPunct="0">
              <a:defRPr sz="2400" b="1">
                <a:solidFill>
                  <a:srgbClr val="133984"/>
                </a:solidFill>
                <a:latin typeface="Times New Roman" pitchFamily="18" charset="0"/>
                <a:ea typeface="黑体" pitchFamily="2" charset="-122"/>
              </a:defRPr>
            </a:lvl5pPr>
            <a:lvl6pPr marL="2514600" indent="-228600" algn="ctr" eaLnBrk="0" fontAlgn="base" hangingPunct="0">
              <a:spcBef>
                <a:spcPct val="0"/>
              </a:spcBef>
              <a:spcAft>
                <a:spcPct val="0"/>
              </a:spcAft>
              <a:defRPr sz="2400" b="1">
                <a:solidFill>
                  <a:srgbClr val="133984"/>
                </a:solidFill>
                <a:latin typeface="Times New Roman" pitchFamily="18" charset="0"/>
                <a:ea typeface="黑体" pitchFamily="2" charset="-122"/>
              </a:defRPr>
            </a:lvl6pPr>
            <a:lvl7pPr marL="2971800" indent="-228600" algn="ctr" eaLnBrk="0" fontAlgn="base" hangingPunct="0">
              <a:spcBef>
                <a:spcPct val="0"/>
              </a:spcBef>
              <a:spcAft>
                <a:spcPct val="0"/>
              </a:spcAft>
              <a:defRPr sz="2400" b="1">
                <a:solidFill>
                  <a:srgbClr val="133984"/>
                </a:solidFill>
                <a:latin typeface="Times New Roman" pitchFamily="18" charset="0"/>
                <a:ea typeface="黑体" pitchFamily="2" charset="-122"/>
              </a:defRPr>
            </a:lvl7pPr>
            <a:lvl8pPr marL="3429000" indent="-228600" algn="ctr" eaLnBrk="0" fontAlgn="base" hangingPunct="0">
              <a:spcBef>
                <a:spcPct val="0"/>
              </a:spcBef>
              <a:spcAft>
                <a:spcPct val="0"/>
              </a:spcAft>
              <a:defRPr sz="2400" b="1">
                <a:solidFill>
                  <a:srgbClr val="133984"/>
                </a:solidFill>
                <a:latin typeface="Times New Roman" pitchFamily="18" charset="0"/>
                <a:ea typeface="黑体" pitchFamily="2" charset="-122"/>
              </a:defRPr>
            </a:lvl8pPr>
            <a:lvl9pPr marL="3886200" indent="-228600" algn="ctr" eaLnBrk="0" fontAlgn="base" hangingPunct="0">
              <a:spcBef>
                <a:spcPct val="0"/>
              </a:spcBef>
              <a:spcAft>
                <a:spcPct val="0"/>
              </a:spcAft>
              <a:defRPr sz="2400" b="1">
                <a:solidFill>
                  <a:srgbClr val="133984"/>
                </a:solidFill>
                <a:latin typeface="Times New Roman" pitchFamily="18" charset="0"/>
                <a:ea typeface="黑体" pitchFamily="2" charset="-122"/>
              </a:defRPr>
            </a:lvl9pPr>
          </a:lstStyle>
          <a:p>
            <a:pPr marL="457200" indent="-457200" eaLnBrk="1" hangingPunct="1">
              <a:lnSpc>
                <a:spcPct val="113000"/>
              </a:lnSpc>
              <a:spcBef>
                <a:spcPct val="33000"/>
              </a:spcBef>
              <a:buFont typeface="Wingdings" pitchFamily="2" charset="2"/>
              <a:buChar char="ü"/>
              <a:defRPr/>
            </a:pPr>
            <a:r>
              <a:rPr lang="zh-CN" altLang="en-US" sz="2500" dirty="0" smtClean="0"/>
              <a:t>获批国家级</a:t>
            </a:r>
            <a:r>
              <a:rPr lang="zh-CN" altLang="en-US" sz="2500" dirty="0"/>
              <a:t>专</a:t>
            </a:r>
            <a:r>
              <a:rPr lang="zh-CN" altLang="en-US" sz="2500" dirty="0" smtClean="0"/>
              <a:t>业（本科）综合</a:t>
            </a:r>
            <a:r>
              <a:rPr lang="zh-CN" altLang="en-US" sz="2500" dirty="0"/>
              <a:t>改</a:t>
            </a:r>
            <a:r>
              <a:rPr lang="zh-CN" altLang="en-US" sz="2500" dirty="0" smtClean="0"/>
              <a:t>革试点</a:t>
            </a:r>
            <a:r>
              <a:rPr lang="en-US" altLang="zh-CN" sz="2500" dirty="0" smtClean="0">
                <a:solidFill>
                  <a:srgbClr val="C00000"/>
                </a:solidFill>
              </a:rPr>
              <a:t>4</a:t>
            </a:r>
            <a:r>
              <a:rPr lang="zh-CN" altLang="en-US" sz="2500" dirty="0" smtClean="0">
                <a:solidFill>
                  <a:srgbClr val="C00000"/>
                </a:solidFill>
              </a:rPr>
              <a:t>个，</a:t>
            </a:r>
            <a:r>
              <a:rPr lang="zh-CN" altLang="en-US" sz="2500" dirty="0" smtClean="0"/>
              <a:t>国家精品视频公开课</a:t>
            </a:r>
            <a:r>
              <a:rPr lang="en-US" altLang="zh-CN" sz="2500" dirty="0" smtClean="0">
                <a:solidFill>
                  <a:srgbClr val="C00000"/>
                </a:solidFill>
              </a:rPr>
              <a:t>8</a:t>
            </a:r>
            <a:r>
              <a:rPr lang="zh-CN" altLang="en-US" sz="2500" dirty="0" smtClean="0">
                <a:solidFill>
                  <a:srgbClr val="C00000"/>
                </a:solidFill>
              </a:rPr>
              <a:t>门</a:t>
            </a:r>
            <a:r>
              <a:rPr lang="zh-CN" altLang="en-US" sz="2500" dirty="0" smtClean="0"/>
              <a:t>，上海市精品课程</a:t>
            </a:r>
            <a:r>
              <a:rPr lang="en-US" altLang="zh-CN" sz="2500" dirty="0" smtClean="0"/>
              <a:t>9</a:t>
            </a:r>
            <a:r>
              <a:rPr lang="zh-CN" altLang="en-US" sz="2500" dirty="0" smtClean="0"/>
              <a:t>门</a:t>
            </a:r>
            <a:endParaRPr lang="en-US" altLang="zh-CN" sz="2500" dirty="0" smtClean="0"/>
          </a:p>
          <a:p>
            <a:pPr marL="457200" indent="-457200" eaLnBrk="1" hangingPunct="1">
              <a:lnSpc>
                <a:spcPct val="113000"/>
              </a:lnSpc>
              <a:spcBef>
                <a:spcPct val="33000"/>
              </a:spcBef>
              <a:buFont typeface="Wingdings" pitchFamily="2" charset="2"/>
              <a:buChar char="ü"/>
              <a:defRPr/>
            </a:pPr>
            <a:r>
              <a:rPr lang="zh-CN" altLang="en-US" sz="2500" dirty="0" smtClean="0"/>
              <a:t>新增全国优秀博士论文</a:t>
            </a:r>
            <a:r>
              <a:rPr lang="en-US" altLang="zh-CN" sz="2500" dirty="0" smtClean="0">
                <a:solidFill>
                  <a:srgbClr val="C00000"/>
                </a:solidFill>
              </a:rPr>
              <a:t>4</a:t>
            </a:r>
            <a:r>
              <a:rPr lang="zh-CN" altLang="en-US" sz="2500" dirty="0" smtClean="0">
                <a:solidFill>
                  <a:srgbClr val="C00000"/>
                </a:solidFill>
              </a:rPr>
              <a:t>篇</a:t>
            </a:r>
            <a:r>
              <a:rPr lang="zh-CN" altLang="en-US" sz="2500" dirty="0" smtClean="0"/>
              <a:t>，提名奖</a:t>
            </a:r>
            <a:r>
              <a:rPr lang="en-US" altLang="zh-CN" sz="2500" dirty="0" smtClean="0"/>
              <a:t>9</a:t>
            </a:r>
            <a:r>
              <a:rPr lang="zh-CN" altLang="en-US" sz="2500" dirty="0" smtClean="0"/>
              <a:t>篇，上海市优秀博士论文</a:t>
            </a:r>
            <a:r>
              <a:rPr lang="en-US" altLang="zh-CN" sz="2500" dirty="0" smtClean="0"/>
              <a:t>39</a:t>
            </a:r>
            <a:r>
              <a:rPr lang="zh-CN" altLang="en-US" sz="2500" dirty="0" smtClean="0"/>
              <a:t>篇，均列上海市第一</a:t>
            </a:r>
            <a:endParaRPr lang="en-US" altLang="zh-CN" sz="2500" dirty="0"/>
          </a:p>
          <a:p>
            <a:pPr eaLnBrk="1" hangingPunct="1">
              <a:lnSpc>
                <a:spcPct val="113000"/>
              </a:lnSpc>
              <a:spcBef>
                <a:spcPct val="33000"/>
              </a:spcBef>
              <a:defRPr/>
            </a:pPr>
            <a:endParaRPr lang="zh-CN" altLang="en-US" sz="2500" dirty="0">
              <a:solidFill>
                <a:srgbClr val="A50021"/>
              </a:solidFill>
            </a:endParaRPr>
          </a:p>
        </p:txBody>
      </p:sp>
      <p:sp>
        <p:nvSpPr>
          <p:cNvPr id="23557" name="Text Box 4"/>
          <p:cNvSpPr txBox="1">
            <a:spLocks noChangeArrowheads="1"/>
          </p:cNvSpPr>
          <p:nvPr/>
        </p:nvSpPr>
        <p:spPr bwMode="auto">
          <a:xfrm>
            <a:off x="503238" y="4076700"/>
            <a:ext cx="7813675" cy="2178050"/>
          </a:xfrm>
          <a:prstGeom prst="rect">
            <a:avLst/>
          </a:prstGeom>
          <a:noFill/>
          <a:ln w="9525">
            <a:noFill/>
            <a:miter lim="800000"/>
            <a:headEnd/>
            <a:tailEnd/>
          </a:ln>
        </p:spPr>
        <p:txBody>
          <a:bodyPr tIns="54000" anchorCtr="1">
            <a:spAutoFit/>
          </a:bodyPr>
          <a:lstStyle/>
          <a:p>
            <a:pPr marL="342900" indent="-342900">
              <a:lnSpc>
                <a:spcPct val="130000"/>
              </a:lnSpc>
              <a:spcBef>
                <a:spcPts val="600"/>
              </a:spcBef>
              <a:buFont typeface="Wingdings" pitchFamily="2" charset="2"/>
              <a:buChar char="ü"/>
            </a:pPr>
            <a:r>
              <a:rPr lang="zh-CN" altLang="en-US" sz="2500"/>
              <a:t>高考招生</a:t>
            </a:r>
            <a:r>
              <a:rPr lang="zh-CN" altLang="en-US" sz="2500">
                <a:solidFill>
                  <a:srgbClr val="C00000"/>
                </a:solidFill>
              </a:rPr>
              <a:t>理科</a:t>
            </a:r>
            <a:r>
              <a:rPr lang="en-US" altLang="zh-CN" sz="2500">
                <a:solidFill>
                  <a:srgbClr val="C00000"/>
                </a:solidFill>
              </a:rPr>
              <a:t>21</a:t>
            </a:r>
            <a:r>
              <a:rPr lang="zh-CN" altLang="en-US" sz="2500">
                <a:solidFill>
                  <a:srgbClr val="C00000"/>
                </a:solidFill>
              </a:rPr>
              <a:t>个</a:t>
            </a:r>
            <a:r>
              <a:rPr lang="zh-CN" altLang="en-US" sz="2500"/>
              <a:t>省份、</a:t>
            </a:r>
            <a:r>
              <a:rPr lang="zh-CN" altLang="en-US" sz="2500">
                <a:solidFill>
                  <a:srgbClr val="C00000"/>
                </a:solidFill>
              </a:rPr>
              <a:t>文科</a:t>
            </a:r>
            <a:r>
              <a:rPr lang="en-US" altLang="zh-CN" sz="2500">
                <a:solidFill>
                  <a:srgbClr val="C00000"/>
                </a:solidFill>
              </a:rPr>
              <a:t>12</a:t>
            </a:r>
            <a:r>
              <a:rPr lang="zh-CN" altLang="en-US" sz="2500">
                <a:solidFill>
                  <a:srgbClr val="C00000"/>
                </a:solidFill>
              </a:rPr>
              <a:t>个</a:t>
            </a:r>
            <a:r>
              <a:rPr lang="zh-CN" altLang="en-US" sz="2500"/>
              <a:t>省份居前三，医学院</a:t>
            </a:r>
            <a:r>
              <a:rPr lang="en-US" altLang="zh-CN" sz="2500"/>
              <a:t>19</a:t>
            </a:r>
            <a:r>
              <a:rPr lang="zh-CN" altLang="en-US" sz="2500"/>
              <a:t>个省份进入前十</a:t>
            </a:r>
            <a:endParaRPr lang="en-US" altLang="zh-CN" sz="2500"/>
          </a:p>
          <a:p>
            <a:pPr marL="342900" indent="-342900">
              <a:lnSpc>
                <a:spcPct val="130000"/>
              </a:lnSpc>
              <a:spcBef>
                <a:spcPts val="600"/>
              </a:spcBef>
              <a:buFont typeface="Wingdings" pitchFamily="2" charset="2"/>
              <a:buChar char="ü"/>
            </a:pPr>
            <a:r>
              <a:rPr lang="zh-CN" altLang="en-US" sz="2500"/>
              <a:t>来自</a:t>
            </a:r>
            <a:r>
              <a:rPr lang="en-US" altLang="zh-CN" sz="2500"/>
              <a:t>985</a:t>
            </a:r>
            <a:r>
              <a:rPr lang="zh-CN" altLang="en-US" sz="2500"/>
              <a:t>高校及全国重点学科的硕士生生源为</a:t>
            </a:r>
            <a:r>
              <a:rPr lang="en-US" altLang="zh-CN" sz="2500"/>
              <a:t>56%，</a:t>
            </a:r>
            <a:r>
              <a:rPr lang="zh-CN" altLang="en-US" sz="2500"/>
              <a:t>博士生为</a:t>
            </a:r>
            <a:r>
              <a:rPr lang="en-US" altLang="zh-CN" sz="2500"/>
              <a:t>65%</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AutoShape 2"/>
          <p:cNvSpPr>
            <a:spLocks noChangeArrowheads="1"/>
          </p:cNvSpPr>
          <p:nvPr/>
        </p:nvSpPr>
        <p:spPr bwMode="gray">
          <a:xfrm>
            <a:off x="811213" y="836613"/>
            <a:ext cx="7380287" cy="955675"/>
          </a:xfrm>
          <a:prstGeom prst="roundRect">
            <a:avLst>
              <a:gd name="adj" fmla="val 50000"/>
            </a:avLst>
          </a:prstGeom>
          <a:gradFill rotWithShape="1">
            <a:gsLst>
              <a:gs pos="0">
                <a:srgbClr val="05CDD7"/>
              </a:gs>
              <a:gs pos="50000">
                <a:srgbClr val="98EAEF"/>
              </a:gs>
              <a:gs pos="100000">
                <a:srgbClr val="05CDD7"/>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zh-CN" altLang="en-US" sz="2800" dirty="0">
                <a:latin typeface="黑体" pitchFamily="2" charset="-122"/>
              </a:rPr>
              <a:t>人才培养质量稳步提升</a:t>
            </a:r>
          </a:p>
        </p:txBody>
      </p:sp>
      <p:sp>
        <p:nvSpPr>
          <p:cNvPr id="19459" name="Text Box 5"/>
          <p:cNvSpPr txBox="1">
            <a:spLocks noChangeArrowheads="1"/>
          </p:cNvSpPr>
          <p:nvPr/>
        </p:nvSpPr>
        <p:spPr bwMode="black">
          <a:xfrm>
            <a:off x="0" y="77788"/>
            <a:ext cx="9144000" cy="584200"/>
          </a:xfrm>
          <a:prstGeom prst="rect">
            <a:avLst/>
          </a:prstGeom>
          <a:noFill/>
          <a:ln w="6350" algn="ctr">
            <a:noFill/>
            <a:miter lim="800000"/>
            <a:headEnd/>
            <a:tailEnd/>
          </a:ln>
        </p:spPr>
        <p:txBody>
          <a:bodyPr>
            <a:spAutoFit/>
          </a:bodyPr>
          <a:lstStyle/>
          <a:p>
            <a:pPr algn="ctr">
              <a:spcBef>
                <a:spcPct val="50000"/>
              </a:spcBef>
              <a:defRPr/>
            </a:pPr>
            <a:r>
              <a:rPr lang="zh-CN" altLang="en-US" sz="3200" dirty="0">
                <a:solidFill>
                  <a:srgbClr val="A50021"/>
                </a:solidFill>
                <a:latin typeface="+mj-ea"/>
                <a:ea typeface="+mj-ea"/>
              </a:rPr>
              <a:t>上半年工作回顾</a:t>
            </a:r>
          </a:p>
        </p:txBody>
      </p:sp>
      <p:sp>
        <p:nvSpPr>
          <p:cNvPr id="11268" name="AutoShape 6"/>
          <p:cNvSpPr>
            <a:spLocks noChangeArrowheads="1"/>
          </p:cNvSpPr>
          <p:nvPr/>
        </p:nvSpPr>
        <p:spPr bwMode="auto">
          <a:xfrm>
            <a:off x="503238" y="1773238"/>
            <a:ext cx="7813675" cy="4968875"/>
          </a:xfrm>
          <a:prstGeom prst="horizontalScroll">
            <a:avLst>
              <a:gd name="adj" fmla="val 5778"/>
            </a:avLst>
          </a:prstGeom>
          <a:gradFill rotWithShape="1">
            <a:gsLst>
              <a:gs pos="0">
                <a:srgbClr val="2DD7FF"/>
              </a:gs>
              <a:gs pos="50000">
                <a:srgbClr val="D4F7FF"/>
              </a:gs>
              <a:gs pos="100000">
                <a:srgbClr val="2DD7FF"/>
              </a:gs>
            </a:gsLst>
            <a:lin ang="0" scaled="1"/>
          </a:gradFill>
          <a:ln w="9525">
            <a:solidFill>
              <a:srgbClr val="00CCFF"/>
            </a:solidFill>
            <a:round/>
            <a:headEnd/>
            <a:tailEnd/>
          </a:ln>
          <a:effectLst>
            <a:outerShdw dist="35921" dir="2700000" algn="ctr" rotWithShape="0">
              <a:schemeClr val="bg1"/>
            </a:outerShdw>
          </a:effectLst>
        </p:spPr>
        <p:txBody>
          <a:bodyPr wrap="none" tIns="54000" anchor="ctr"/>
          <a:lstStyle/>
          <a:p>
            <a:pPr>
              <a:defRPr/>
            </a:pPr>
            <a:endParaRPr lang="zh-CN" altLang="en-US"/>
          </a:p>
        </p:txBody>
      </p:sp>
      <p:sp>
        <p:nvSpPr>
          <p:cNvPr id="25604" name="Text Box 4"/>
          <p:cNvSpPr txBox="1">
            <a:spLocks noChangeArrowheads="1"/>
          </p:cNvSpPr>
          <p:nvPr/>
        </p:nvSpPr>
        <p:spPr bwMode="auto">
          <a:xfrm>
            <a:off x="503238" y="2241550"/>
            <a:ext cx="7813675" cy="3908425"/>
          </a:xfrm>
          <a:prstGeom prst="rect">
            <a:avLst/>
          </a:prstGeom>
          <a:noFill/>
          <a:ln w="9525">
            <a:noFill/>
            <a:miter lim="800000"/>
            <a:headEnd/>
            <a:tailEnd/>
          </a:ln>
        </p:spPr>
        <p:txBody>
          <a:bodyPr tIns="54000" anchorCtr="1">
            <a:spAutoFit/>
          </a:bodyPr>
          <a:lstStyle/>
          <a:p>
            <a:pPr marL="342900" indent="-342900">
              <a:lnSpc>
                <a:spcPct val="130000"/>
              </a:lnSpc>
              <a:spcBef>
                <a:spcPts val="600"/>
              </a:spcBef>
              <a:buFont typeface="Wingdings" pitchFamily="2" charset="2"/>
              <a:buChar char="ü"/>
            </a:pPr>
            <a:r>
              <a:rPr lang="zh-CN" altLang="en-US" sz="2500"/>
              <a:t>列入国家卓越医师和卓越法学人才培养计划</a:t>
            </a:r>
            <a:endParaRPr lang="en-US" altLang="zh-CN" sz="2500"/>
          </a:p>
          <a:p>
            <a:pPr marL="342900" indent="-342900">
              <a:lnSpc>
                <a:spcPct val="130000"/>
              </a:lnSpc>
              <a:spcBef>
                <a:spcPts val="600"/>
              </a:spcBef>
              <a:buFont typeface="Wingdings" pitchFamily="2" charset="2"/>
              <a:buChar char="ü"/>
            </a:pPr>
            <a:r>
              <a:rPr lang="en-US" altLang="zh-CN" sz="2500"/>
              <a:t>“</a:t>
            </a:r>
            <a:r>
              <a:rPr lang="zh-CN" altLang="en-US" sz="2500"/>
              <a:t>密西根模式</a:t>
            </a:r>
            <a:r>
              <a:rPr lang="en-US" altLang="zh-CN" sz="2500"/>
              <a:t>”</a:t>
            </a:r>
            <a:r>
              <a:rPr lang="zh-CN" altLang="en-US" sz="2500"/>
              <a:t>已成为全国教改试点高校样本案例</a:t>
            </a:r>
            <a:endParaRPr lang="en-US" altLang="zh-CN" sz="2500"/>
          </a:p>
          <a:p>
            <a:pPr marL="342900" indent="-342900">
              <a:lnSpc>
                <a:spcPct val="130000"/>
              </a:lnSpc>
              <a:spcBef>
                <a:spcPts val="600"/>
              </a:spcBef>
              <a:buFont typeface="Wingdings" pitchFamily="2" charset="2"/>
              <a:buChar char="ü"/>
            </a:pPr>
            <a:r>
              <a:rPr lang="zh-CN" altLang="en-US" sz="2500"/>
              <a:t>致远学院培养学术人才成交显著，首届毕业生绝大多数选择国内外名校继续深造</a:t>
            </a:r>
            <a:endParaRPr lang="en-US" altLang="zh-CN" sz="2500"/>
          </a:p>
          <a:p>
            <a:pPr marL="342900" indent="-342900">
              <a:lnSpc>
                <a:spcPct val="130000"/>
              </a:lnSpc>
              <a:spcBef>
                <a:spcPts val="600"/>
              </a:spcBef>
              <a:buFont typeface="Wingdings" pitchFamily="2" charset="2"/>
              <a:buChar char="ü"/>
            </a:pPr>
            <a:r>
              <a:rPr lang="zh-CN" altLang="en-US" sz="2500"/>
              <a:t>正式推行夏季小学期制，集聚海内外优质教学资源，着力培养学生的科技创新和社会实践能力</a:t>
            </a:r>
            <a:endParaRPr lang="en-US" altLang="zh-CN" sz="2500"/>
          </a:p>
          <a:p>
            <a:pPr marL="342900" indent="-342900">
              <a:lnSpc>
                <a:spcPct val="130000"/>
              </a:lnSpc>
              <a:spcBef>
                <a:spcPts val="600"/>
              </a:spcBef>
              <a:buFont typeface="Wingdings" pitchFamily="2" charset="2"/>
              <a:buChar char="ü"/>
            </a:pPr>
            <a:r>
              <a:rPr lang="zh-CN" altLang="en-US" sz="2500"/>
              <a:t>新增</a:t>
            </a:r>
            <a:r>
              <a:rPr lang="en-US" altLang="zh-CN" sz="2500">
                <a:solidFill>
                  <a:srgbClr val="C00000"/>
                </a:solidFill>
              </a:rPr>
              <a:t>9</a:t>
            </a:r>
            <a:r>
              <a:rPr lang="zh-CN" altLang="en-US" sz="2500">
                <a:solidFill>
                  <a:srgbClr val="C00000"/>
                </a:solidFill>
              </a:rPr>
              <a:t>个</a:t>
            </a:r>
            <a:r>
              <a:rPr lang="zh-CN" altLang="en-US" sz="2500"/>
              <a:t>国家级大学生校外实践基地</a:t>
            </a:r>
            <a:endParaRPr lang="en-US" altLang="zh-CN" sz="250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ext Box 5"/>
          <p:cNvSpPr txBox="1">
            <a:spLocks noChangeArrowheads="1"/>
          </p:cNvSpPr>
          <p:nvPr/>
        </p:nvSpPr>
        <p:spPr bwMode="black">
          <a:xfrm>
            <a:off x="0" y="77788"/>
            <a:ext cx="9144000" cy="584200"/>
          </a:xfrm>
          <a:prstGeom prst="rect">
            <a:avLst/>
          </a:prstGeom>
          <a:noFill/>
          <a:ln w="6350" algn="ctr">
            <a:noFill/>
            <a:miter lim="800000"/>
            <a:headEnd/>
            <a:tailEnd/>
          </a:ln>
        </p:spPr>
        <p:txBody>
          <a:bodyPr>
            <a:spAutoFit/>
          </a:bodyPr>
          <a:lstStyle/>
          <a:p>
            <a:pPr algn="ctr">
              <a:spcBef>
                <a:spcPct val="50000"/>
              </a:spcBef>
              <a:defRPr/>
            </a:pPr>
            <a:r>
              <a:rPr lang="zh-CN" altLang="en-US" sz="3200" dirty="0">
                <a:solidFill>
                  <a:srgbClr val="A50021"/>
                </a:solidFill>
                <a:latin typeface="+mj-ea"/>
                <a:ea typeface="+mj-ea"/>
              </a:rPr>
              <a:t>人才培养质量稳步提升</a:t>
            </a:r>
          </a:p>
        </p:txBody>
      </p:sp>
      <p:grpSp>
        <p:nvGrpSpPr>
          <p:cNvPr id="27650" name="Group 5"/>
          <p:cNvGrpSpPr>
            <a:grpSpLocks/>
          </p:cNvGrpSpPr>
          <p:nvPr/>
        </p:nvGrpSpPr>
        <p:grpSpPr bwMode="auto">
          <a:xfrm>
            <a:off x="287338" y="1016000"/>
            <a:ext cx="4578350" cy="3584575"/>
            <a:chOff x="395536" y="1016732"/>
            <a:chExt cx="4577703" cy="3583797"/>
          </a:xfrm>
        </p:grpSpPr>
        <p:pic>
          <p:nvPicPr>
            <p:cNvPr id="27654" name="Picture 3"/>
            <p:cNvPicPr>
              <a:picLocks noChangeAspect="1" noChangeArrowheads="1"/>
            </p:cNvPicPr>
            <p:nvPr/>
          </p:nvPicPr>
          <p:blipFill>
            <a:blip r:embed="rId2"/>
            <a:srcRect/>
            <a:stretch>
              <a:fillRect/>
            </a:stretch>
          </p:blipFill>
          <p:spPr bwMode="auto">
            <a:xfrm>
              <a:off x="395536" y="1016732"/>
              <a:ext cx="4577702" cy="3240360"/>
            </a:xfrm>
            <a:prstGeom prst="rect">
              <a:avLst/>
            </a:prstGeom>
            <a:noFill/>
            <a:ln w="9525">
              <a:noFill/>
              <a:miter lim="800000"/>
              <a:headEnd/>
              <a:tailEnd/>
            </a:ln>
          </p:spPr>
        </p:pic>
        <p:sp>
          <p:nvSpPr>
            <p:cNvPr id="27655" name="TextBox 7"/>
            <p:cNvSpPr txBox="1">
              <a:spLocks noChangeArrowheads="1"/>
            </p:cNvSpPr>
            <p:nvPr/>
          </p:nvSpPr>
          <p:spPr bwMode="auto">
            <a:xfrm>
              <a:off x="395537" y="4257092"/>
              <a:ext cx="4577702" cy="343437"/>
            </a:xfrm>
            <a:prstGeom prst="rect">
              <a:avLst/>
            </a:prstGeom>
            <a:noFill/>
            <a:ln w="9525">
              <a:noFill/>
              <a:miter lim="800000"/>
              <a:headEnd/>
              <a:tailEnd/>
            </a:ln>
          </p:spPr>
          <p:txBody>
            <a:bodyPr lIns="0" tIns="0" rIns="0" bIns="40078">
              <a:spAutoFit/>
            </a:bodyPr>
            <a:lstStyle/>
            <a:p>
              <a:pPr algn="ctr">
                <a:lnSpc>
                  <a:spcPts val="2713"/>
                </a:lnSpc>
              </a:pPr>
              <a:r>
                <a:rPr lang="zh-CN" altLang="en-US" sz="2000">
                  <a:solidFill>
                    <a:srgbClr val="A50021"/>
                  </a:solidFill>
                  <a:latin typeface="黑体" pitchFamily="2" charset="-122"/>
                </a:rPr>
                <a:t>国家级大学生校外实践基地</a:t>
              </a:r>
              <a:endParaRPr lang="en-US" altLang="zh-CN" sz="2000">
                <a:solidFill>
                  <a:srgbClr val="A50021"/>
                </a:solidFill>
                <a:latin typeface="黑体" pitchFamily="2" charset="-122"/>
              </a:endParaRPr>
            </a:p>
          </p:txBody>
        </p:sp>
      </p:grpSp>
      <p:grpSp>
        <p:nvGrpSpPr>
          <p:cNvPr id="27651" name="Group 9"/>
          <p:cNvGrpSpPr>
            <a:grpSpLocks/>
          </p:cNvGrpSpPr>
          <p:nvPr/>
        </p:nvGrpSpPr>
        <p:grpSpPr bwMode="auto">
          <a:xfrm>
            <a:off x="4464050" y="3286125"/>
            <a:ext cx="4356100" cy="3419475"/>
            <a:chOff x="4086182" y="893009"/>
            <a:chExt cx="4050214" cy="3239468"/>
          </a:xfrm>
        </p:grpSpPr>
        <p:pic>
          <p:nvPicPr>
            <p:cNvPr id="27652" name="Picture 3"/>
            <p:cNvPicPr>
              <a:picLocks noChangeAspect="1" noChangeArrowheads="1"/>
            </p:cNvPicPr>
            <p:nvPr/>
          </p:nvPicPr>
          <p:blipFill>
            <a:blip r:embed="rId3"/>
            <a:srcRect/>
            <a:stretch>
              <a:fillRect/>
            </a:stretch>
          </p:blipFill>
          <p:spPr bwMode="auto">
            <a:xfrm>
              <a:off x="4086182" y="893009"/>
              <a:ext cx="4050214" cy="2896031"/>
            </a:xfrm>
            <a:prstGeom prst="rect">
              <a:avLst/>
            </a:prstGeom>
            <a:noFill/>
            <a:ln w="9525">
              <a:noFill/>
              <a:miter lim="800000"/>
              <a:headEnd/>
              <a:tailEnd/>
            </a:ln>
          </p:spPr>
        </p:pic>
        <p:sp>
          <p:nvSpPr>
            <p:cNvPr id="27653" name="TextBox 11"/>
            <p:cNvSpPr txBox="1">
              <a:spLocks noChangeArrowheads="1"/>
            </p:cNvSpPr>
            <p:nvPr/>
          </p:nvSpPr>
          <p:spPr bwMode="auto">
            <a:xfrm>
              <a:off x="4086182" y="3789040"/>
              <a:ext cx="4050212" cy="343437"/>
            </a:xfrm>
            <a:prstGeom prst="rect">
              <a:avLst/>
            </a:prstGeom>
            <a:noFill/>
            <a:ln w="9525">
              <a:noFill/>
              <a:miter lim="800000"/>
              <a:headEnd/>
              <a:tailEnd/>
            </a:ln>
          </p:spPr>
          <p:txBody>
            <a:bodyPr lIns="0" tIns="0" rIns="0" bIns="40078">
              <a:spAutoFit/>
            </a:bodyPr>
            <a:lstStyle/>
            <a:p>
              <a:pPr algn="ctr">
                <a:lnSpc>
                  <a:spcPts val="2713"/>
                </a:lnSpc>
              </a:pPr>
              <a:r>
                <a:rPr lang="en-US" altLang="zh-CN" sz="2000">
                  <a:solidFill>
                    <a:srgbClr val="A50021"/>
                  </a:solidFill>
                  <a:latin typeface="黑体" pitchFamily="2" charset="-122"/>
                </a:rPr>
                <a:t>致远学院首届学生毕业</a:t>
              </a:r>
            </a:p>
          </p:txBody>
        </p:sp>
      </p:gr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8673" name="Group 10"/>
          <p:cNvGrpSpPr>
            <a:grpSpLocks/>
          </p:cNvGrpSpPr>
          <p:nvPr/>
        </p:nvGrpSpPr>
        <p:grpSpPr bwMode="auto">
          <a:xfrm>
            <a:off x="34925" y="2911475"/>
            <a:ext cx="4867275" cy="3787775"/>
            <a:chOff x="388906" y="889524"/>
            <a:chExt cx="4867265" cy="3788091"/>
          </a:xfrm>
        </p:grpSpPr>
        <p:pic>
          <p:nvPicPr>
            <p:cNvPr id="28678" name="Picture 3"/>
            <p:cNvPicPr>
              <a:picLocks noChangeAspect="1" noChangeArrowheads="1"/>
            </p:cNvPicPr>
            <p:nvPr/>
          </p:nvPicPr>
          <p:blipFill>
            <a:blip r:embed="rId2"/>
            <a:srcRect/>
            <a:stretch>
              <a:fillRect/>
            </a:stretch>
          </p:blipFill>
          <p:spPr bwMode="auto">
            <a:xfrm>
              <a:off x="388906" y="889524"/>
              <a:ext cx="4867265" cy="3442451"/>
            </a:xfrm>
            <a:prstGeom prst="rect">
              <a:avLst/>
            </a:prstGeom>
            <a:noFill/>
            <a:ln w="9525">
              <a:noFill/>
              <a:miter lim="800000"/>
              <a:headEnd/>
              <a:tailEnd/>
            </a:ln>
          </p:spPr>
        </p:pic>
        <p:sp>
          <p:nvSpPr>
            <p:cNvPr id="28679" name="TextBox 1"/>
            <p:cNvSpPr txBox="1">
              <a:spLocks noChangeArrowheads="1"/>
            </p:cNvSpPr>
            <p:nvPr/>
          </p:nvSpPr>
          <p:spPr bwMode="auto">
            <a:xfrm>
              <a:off x="388906" y="4355017"/>
              <a:ext cx="4867265" cy="322598"/>
            </a:xfrm>
            <a:prstGeom prst="rect">
              <a:avLst/>
            </a:prstGeom>
            <a:noFill/>
            <a:ln w="9525">
              <a:noFill/>
              <a:miter lim="800000"/>
              <a:headEnd/>
              <a:tailEnd/>
            </a:ln>
          </p:spPr>
          <p:txBody>
            <a:bodyPr lIns="0" tIns="0" rIns="0" bIns="40078">
              <a:spAutoFit/>
            </a:bodyPr>
            <a:lstStyle/>
            <a:p>
              <a:pPr algn="ctr">
                <a:lnSpc>
                  <a:spcPts val="2188"/>
                </a:lnSpc>
              </a:pPr>
              <a:r>
                <a:rPr lang="en-US" altLang="zh-CN" sz="2000">
                  <a:solidFill>
                    <a:srgbClr val="133985"/>
                  </a:solidFill>
                  <a:cs typeface="Times New Roman" pitchFamily="18" charset="0"/>
                </a:rPr>
                <a:t>ACM</a:t>
              </a:r>
              <a:r>
                <a:rPr lang="en-US" altLang="zh-CN" sz="2000">
                  <a:solidFill>
                    <a:srgbClr val="133985"/>
                  </a:solidFill>
                  <a:latin typeface="黑体" pitchFamily="2" charset="-122"/>
                </a:rPr>
                <a:t>总决赛金牌</a:t>
              </a:r>
            </a:p>
          </p:txBody>
        </p:sp>
      </p:grpSp>
      <p:grpSp>
        <p:nvGrpSpPr>
          <p:cNvPr id="28674" name="Group 13"/>
          <p:cNvGrpSpPr>
            <a:grpSpLocks/>
          </p:cNvGrpSpPr>
          <p:nvPr/>
        </p:nvGrpSpPr>
        <p:grpSpPr bwMode="auto">
          <a:xfrm>
            <a:off x="4481513" y="808038"/>
            <a:ext cx="4529137" cy="3925887"/>
            <a:chOff x="4480969" y="808394"/>
            <a:chExt cx="4530385" cy="3925668"/>
          </a:xfrm>
        </p:grpSpPr>
        <p:pic>
          <p:nvPicPr>
            <p:cNvPr id="28676" name="Picture 3"/>
            <p:cNvPicPr>
              <a:picLocks noChangeAspect="1" noChangeArrowheads="1"/>
            </p:cNvPicPr>
            <p:nvPr/>
          </p:nvPicPr>
          <p:blipFill>
            <a:blip r:embed="rId3"/>
            <a:srcRect/>
            <a:stretch>
              <a:fillRect/>
            </a:stretch>
          </p:blipFill>
          <p:spPr bwMode="auto">
            <a:xfrm>
              <a:off x="4480969" y="808394"/>
              <a:ext cx="4530385" cy="3604710"/>
            </a:xfrm>
            <a:prstGeom prst="rect">
              <a:avLst/>
            </a:prstGeom>
            <a:noFill/>
            <a:ln w="9525">
              <a:noFill/>
              <a:miter lim="800000"/>
              <a:headEnd/>
              <a:tailEnd/>
            </a:ln>
          </p:spPr>
        </p:pic>
        <p:sp>
          <p:nvSpPr>
            <p:cNvPr id="28677" name="TextBox 1"/>
            <p:cNvSpPr txBox="1">
              <a:spLocks noChangeArrowheads="1"/>
            </p:cNvSpPr>
            <p:nvPr/>
          </p:nvSpPr>
          <p:spPr bwMode="auto">
            <a:xfrm>
              <a:off x="4480969" y="4437112"/>
              <a:ext cx="4530385" cy="296950"/>
            </a:xfrm>
            <a:prstGeom prst="rect">
              <a:avLst/>
            </a:prstGeom>
            <a:noFill/>
            <a:ln w="9525">
              <a:noFill/>
              <a:miter lim="800000"/>
              <a:headEnd/>
              <a:tailEnd/>
            </a:ln>
          </p:spPr>
          <p:txBody>
            <a:bodyPr lIns="0" tIns="0" rIns="0" bIns="40078">
              <a:spAutoFit/>
            </a:bodyPr>
            <a:lstStyle/>
            <a:p>
              <a:pPr algn="ctr">
                <a:lnSpc>
                  <a:spcPts val="2013"/>
                </a:lnSpc>
              </a:pPr>
              <a:r>
                <a:rPr lang="en-US" altLang="zh-CN" sz="2100">
                  <a:solidFill>
                    <a:srgbClr val="133985"/>
                  </a:solidFill>
                  <a:latin typeface="黑体" pitchFamily="2" charset="-122"/>
                </a:rPr>
                <a:t>飞思卡尔杯智能车总决赛一等奖</a:t>
              </a:r>
            </a:p>
          </p:txBody>
        </p:sp>
      </p:grpSp>
      <p:sp>
        <p:nvSpPr>
          <p:cNvPr id="13" name="Text Box 5"/>
          <p:cNvSpPr txBox="1">
            <a:spLocks noChangeArrowheads="1"/>
          </p:cNvSpPr>
          <p:nvPr/>
        </p:nvSpPr>
        <p:spPr bwMode="black">
          <a:xfrm>
            <a:off x="0" y="77788"/>
            <a:ext cx="9144000" cy="584200"/>
          </a:xfrm>
          <a:prstGeom prst="rect">
            <a:avLst/>
          </a:prstGeom>
          <a:noFill/>
          <a:ln w="6350" algn="ctr">
            <a:noFill/>
            <a:miter lim="800000"/>
            <a:headEnd/>
            <a:tailEnd/>
          </a:ln>
        </p:spPr>
        <p:txBody>
          <a:bodyPr>
            <a:spAutoFit/>
          </a:bodyPr>
          <a:lstStyle/>
          <a:p>
            <a:pPr algn="ctr">
              <a:spcBef>
                <a:spcPct val="50000"/>
              </a:spcBef>
              <a:defRPr/>
            </a:pPr>
            <a:r>
              <a:rPr lang="zh-CN" altLang="en-US" sz="3200" dirty="0">
                <a:solidFill>
                  <a:srgbClr val="A50021"/>
                </a:solidFill>
                <a:latin typeface="+mj-ea"/>
                <a:ea typeface="+mj-ea"/>
              </a:rPr>
              <a:t>人才培养质量稳步提升</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Freeform 3"/>
          <p:cNvSpPr/>
          <p:nvPr/>
        </p:nvSpPr>
        <p:spPr>
          <a:xfrm>
            <a:off x="676275" y="4371975"/>
            <a:ext cx="2605088" cy="642938"/>
          </a:xfrm>
          <a:custGeom>
            <a:avLst/>
            <a:gdLst>
              <a:gd name="connsiteX0" fmla="*/ 0 w 3046476"/>
              <a:gd name="connsiteY0" fmla="*/ 0 h 707898"/>
              <a:gd name="connsiteX1" fmla="*/ 0 w 3046476"/>
              <a:gd name="connsiteY1" fmla="*/ 707898 h 707898"/>
              <a:gd name="connsiteX2" fmla="*/ 3046475 w 3046476"/>
              <a:gd name="connsiteY2" fmla="*/ 707898 h 707898"/>
              <a:gd name="connsiteX3" fmla="*/ 3046475 w 3046476"/>
              <a:gd name="connsiteY3" fmla="*/ 0 h 707898"/>
              <a:gd name="connsiteX4" fmla="*/ 0 w 3046476"/>
              <a:gd name="connsiteY4" fmla="*/ 0 h 707898"/>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3046476" h="707898">
                <a:moveTo>
                  <a:pt x="0" y="0"/>
                </a:moveTo>
                <a:lnTo>
                  <a:pt x="0" y="707898"/>
                </a:lnTo>
                <a:lnTo>
                  <a:pt x="3046475" y="707898"/>
                </a:lnTo>
                <a:lnTo>
                  <a:pt x="3046475" y="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5" name="Freeform 3"/>
          <p:cNvSpPr/>
          <p:nvPr/>
        </p:nvSpPr>
        <p:spPr>
          <a:xfrm>
            <a:off x="3225800" y="4371975"/>
            <a:ext cx="2547938" cy="838200"/>
          </a:xfrm>
          <a:custGeom>
            <a:avLst/>
            <a:gdLst>
              <a:gd name="connsiteX0" fmla="*/ 0 w 2978658"/>
              <a:gd name="connsiteY0" fmla="*/ 0 h 923544"/>
              <a:gd name="connsiteX1" fmla="*/ 0 w 2978658"/>
              <a:gd name="connsiteY1" fmla="*/ 923544 h 923544"/>
              <a:gd name="connsiteX2" fmla="*/ 2978658 w 2978658"/>
              <a:gd name="connsiteY2" fmla="*/ 923544 h 923544"/>
              <a:gd name="connsiteX3" fmla="*/ 2978658 w 2978658"/>
              <a:gd name="connsiteY3" fmla="*/ 0 h 923544"/>
              <a:gd name="connsiteX4" fmla="*/ 0 w 2978658"/>
              <a:gd name="connsiteY4" fmla="*/ 0 h 92354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978658" h="923544">
                <a:moveTo>
                  <a:pt x="0" y="0"/>
                </a:moveTo>
                <a:lnTo>
                  <a:pt x="0" y="923544"/>
                </a:lnTo>
                <a:lnTo>
                  <a:pt x="2978658" y="923544"/>
                </a:lnTo>
                <a:lnTo>
                  <a:pt x="2978658" y="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6" name="Freeform 3"/>
          <p:cNvSpPr/>
          <p:nvPr/>
        </p:nvSpPr>
        <p:spPr>
          <a:xfrm>
            <a:off x="4491038" y="5502275"/>
            <a:ext cx="1158875" cy="1089025"/>
          </a:xfrm>
          <a:custGeom>
            <a:avLst/>
            <a:gdLst>
              <a:gd name="connsiteX0" fmla="*/ 0 w 1355597"/>
              <a:gd name="connsiteY0" fmla="*/ 0 h 1200150"/>
              <a:gd name="connsiteX1" fmla="*/ 0 w 1355597"/>
              <a:gd name="connsiteY1" fmla="*/ 1200150 h 1200150"/>
              <a:gd name="connsiteX2" fmla="*/ 1355597 w 1355597"/>
              <a:gd name="connsiteY2" fmla="*/ 1200150 h 1200150"/>
              <a:gd name="connsiteX3" fmla="*/ 1355597 w 1355597"/>
              <a:gd name="connsiteY3" fmla="*/ 0 h 1200150"/>
              <a:gd name="connsiteX4" fmla="*/ 0 w 1355597"/>
              <a:gd name="connsiteY4" fmla="*/ 0 h 120015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355597" h="1200150">
                <a:moveTo>
                  <a:pt x="0" y="0"/>
                </a:moveTo>
                <a:lnTo>
                  <a:pt x="0" y="1200150"/>
                </a:lnTo>
                <a:lnTo>
                  <a:pt x="1355597" y="1200150"/>
                </a:lnTo>
                <a:lnTo>
                  <a:pt x="1355597" y="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7" name="Freeform 3"/>
          <p:cNvSpPr/>
          <p:nvPr/>
        </p:nvSpPr>
        <p:spPr>
          <a:xfrm>
            <a:off x="7421563" y="5502275"/>
            <a:ext cx="989012" cy="1089025"/>
          </a:xfrm>
          <a:custGeom>
            <a:avLst/>
            <a:gdLst>
              <a:gd name="connsiteX0" fmla="*/ 0 w 1155954"/>
              <a:gd name="connsiteY0" fmla="*/ 0 h 1200150"/>
              <a:gd name="connsiteX1" fmla="*/ 0 w 1155954"/>
              <a:gd name="connsiteY1" fmla="*/ 1200150 h 1200150"/>
              <a:gd name="connsiteX2" fmla="*/ 1155954 w 1155954"/>
              <a:gd name="connsiteY2" fmla="*/ 1200150 h 1200150"/>
              <a:gd name="connsiteX3" fmla="*/ 1155954 w 1155954"/>
              <a:gd name="connsiteY3" fmla="*/ 0 h 1200150"/>
              <a:gd name="connsiteX4" fmla="*/ 0 w 1155954"/>
              <a:gd name="connsiteY4" fmla="*/ 0 h 120015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155954" h="1200150">
                <a:moveTo>
                  <a:pt x="0" y="0"/>
                </a:moveTo>
                <a:lnTo>
                  <a:pt x="0" y="1200150"/>
                </a:lnTo>
                <a:lnTo>
                  <a:pt x="1155954" y="1200150"/>
                </a:lnTo>
                <a:lnTo>
                  <a:pt x="1155954" y="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sp>
        <p:nvSpPr>
          <p:cNvPr id="8" name="Freeform 3"/>
          <p:cNvSpPr/>
          <p:nvPr/>
        </p:nvSpPr>
        <p:spPr>
          <a:xfrm>
            <a:off x="1782763" y="5502275"/>
            <a:ext cx="1249362" cy="1089025"/>
          </a:xfrm>
          <a:custGeom>
            <a:avLst/>
            <a:gdLst>
              <a:gd name="connsiteX0" fmla="*/ 0 w 1462278"/>
              <a:gd name="connsiteY0" fmla="*/ 0 h 1200150"/>
              <a:gd name="connsiteX1" fmla="*/ 0 w 1462278"/>
              <a:gd name="connsiteY1" fmla="*/ 1200150 h 1200150"/>
              <a:gd name="connsiteX2" fmla="*/ 1462277 w 1462278"/>
              <a:gd name="connsiteY2" fmla="*/ 1200150 h 1200150"/>
              <a:gd name="connsiteX3" fmla="*/ 1462277 w 1462278"/>
              <a:gd name="connsiteY3" fmla="*/ 0 h 1200150"/>
              <a:gd name="connsiteX4" fmla="*/ 0 w 1462278"/>
              <a:gd name="connsiteY4" fmla="*/ 0 h 120015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462278" h="1200150">
                <a:moveTo>
                  <a:pt x="0" y="0"/>
                </a:moveTo>
                <a:lnTo>
                  <a:pt x="0" y="1200150"/>
                </a:lnTo>
                <a:lnTo>
                  <a:pt x="1462277" y="1200150"/>
                </a:lnTo>
                <a:lnTo>
                  <a:pt x="1462277" y="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0156" tIns="40078" rIns="80156" bIns="40078" anchor="ctr"/>
          <a:lstStyle/>
          <a:p>
            <a:pPr algn="ctr">
              <a:defRPr/>
            </a:pPr>
            <a:endParaRPr lang="zh-CN" altLang="en-US"/>
          </a:p>
        </p:txBody>
      </p:sp>
      <p:pic>
        <p:nvPicPr>
          <p:cNvPr id="29702" name="Picture 3"/>
          <p:cNvPicPr>
            <a:picLocks noChangeAspect="1" noChangeArrowheads="1"/>
          </p:cNvPicPr>
          <p:nvPr/>
        </p:nvPicPr>
        <p:blipFill>
          <a:blip r:embed="rId2"/>
          <a:srcRect/>
          <a:stretch>
            <a:fillRect/>
          </a:stretch>
        </p:blipFill>
        <p:spPr bwMode="auto">
          <a:xfrm>
            <a:off x="1085850" y="1485900"/>
            <a:ext cx="249238" cy="254000"/>
          </a:xfrm>
          <a:prstGeom prst="rect">
            <a:avLst/>
          </a:prstGeom>
          <a:noFill/>
          <a:ln w="9525">
            <a:noFill/>
            <a:miter lim="800000"/>
            <a:headEnd/>
            <a:tailEnd/>
          </a:ln>
        </p:spPr>
      </p:pic>
      <p:pic>
        <p:nvPicPr>
          <p:cNvPr id="29703" name="Picture 3"/>
          <p:cNvPicPr>
            <a:picLocks noChangeAspect="1" noChangeArrowheads="1"/>
          </p:cNvPicPr>
          <p:nvPr/>
        </p:nvPicPr>
        <p:blipFill>
          <a:blip r:embed="rId3"/>
          <a:srcRect/>
          <a:stretch>
            <a:fillRect/>
          </a:stretch>
        </p:blipFill>
        <p:spPr bwMode="auto">
          <a:xfrm>
            <a:off x="1085850" y="1981200"/>
            <a:ext cx="249238" cy="265113"/>
          </a:xfrm>
          <a:prstGeom prst="rect">
            <a:avLst/>
          </a:prstGeom>
          <a:noFill/>
          <a:ln w="9525">
            <a:noFill/>
            <a:miter lim="800000"/>
            <a:headEnd/>
            <a:tailEnd/>
          </a:ln>
        </p:spPr>
      </p:pic>
      <p:pic>
        <p:nvPicPr>
          <p:cNvPr id="29704" name="Picture 3"/>
          <p:cNvPicPr>
            <a:picLocks noChangeAspect="1" noChangeArrowheads="1"/>
          </p:cNvPicPr>
          <p:nvPr/>
        </p:nvPicPr>
        <p:blipFill>
          <a:blip r:embed="rId4"/>
          <a:srcRect/>
          <a:stretch>
            <a:fillRect/>
          </a:stretch>
        </p:blipFill>
        <p:spPr bwMode="auto">
          <a:xfrm>
            <a:off x="503238" y="2397125"/>
            <a:ext cx="4908550" cy="1992313"/>
          </a:xfrm>
          <a:prstGeom prst="rect">
            <a:avLst/>
          </a:prstGeom>
          <a:noFill/>
          <a:ln w="9525">
            <a:noFill/>
            <a:miter lim="800000"/>
            <a:headEnd/>
            <a:tailEnd/>
          </a:ln>
        </p:spPr>
      </p:pic>
      <p:pic>
        <p:nvPicPr>
          <p:cNvPr id="29705" name="Picture 3"/>
          <p:cNvPicPr>
            <a:picLocks noChangeAspect="1" noChangeArrowheads="1"/>
          </p:cNvPicPr>
          <p:nvPr/>
        </p:nvPicPr>
        <p:blipFill>
          <a:blip r:embed="rId5"/>
          <a:srcRect/>
          <a:stretch>
            <a:fillRect/>
          </a:stretch>
        </p:blipFill>
        <p:spPr bwMode="auto">
          <a:xfrm>
            <a:off x="661988" y="5380038"/>
            <a:ext cx="1119187" cy="1325562"/>
          </a:xfrm>
          <a:prstGeom prst="rect">
            <a:avLst/>
          </a:prstGeom>
          <a:noFill/>
          <a:ln w="9525">
            <a:noFill/>
            <a:miter lim="800000"/>
            <a:headEnd/>
            <a:tailEnd/>
          </a:ln>
        </p:spPr>
      </p:pic>
      <p:pic>
        <p:nvPicPr>
          <p:cNvPr id="29706" name="Picture 3"/>
          <p:cNvPicPr>
            <a:picLocks noChangeAspect="1" noChangeArrowheads="1"/>
          </p:cNvPicPr>
          <p:nvPr/>
        </p:nvPicPr>
        <p:blipFill>
          <a:blip r:embed="rId6"/>
          <a:srcRect/>
          <a:stretch>
            <a:fillRect/>
          </a:stretch>
        </p:blipFill>
        <p:spPr bwMode="auto">
          <a:xfrm>
            <a:off x="3008313" y="5380038"/>
            <a:ext cx="1509712" cy="1325562"/>
          </a:xfrm>
          <a:prstGeom prst="rect">
            <a:avLst/>
          </a:prstGeom>
          <a:noFill/>
          <a:ln w="9525">
            <a:noFill/>
            <a:miter lim="800000"/>
            <a:headEnd/>
            <a:tailEnd/>
          </a:ln>
        </p:spPr>
      </p:pic>
      <p:pic>
        <p:nvPicPr>
          <p:cNvPr id="29707" name="Picture 3"/>
          <p:cNvPicPr>
            <a:picLocks noChangeAspect="1" noChangeArrowheads="1"/>
          </p:cNvPicPr>
          <p:nvPr/>
        </p:nvPicPr>
        <p:blipFill>
          <a:blip r:embed="rId7"/>
          <a:srcRect/>
          <a:stretch>
            <a:fillRect/>
          </a:stretch>
        </p:blipFill>
        <p:spPr bwMode="auto">
          <a:xfrm>
            <a:off x="5738813" y="1751013"/>
            <a:ext cx="2757487" cy="3284537"/>
          </a:xfrm>
          <a:prstGeom prst="rect">
            <a:avLst/>
          </a:prstGeom>
          <a:noFill/>
          <a:ln w="9525">
            <a:noFill/>
            <a:miter lim="800000"/>
            <a:headEnd/>
            <a:tailEnd/>
          </a:ln>
        </p:spPr>
      </p:pic>
      <p:pic>
        <p:nvPicPr>
          <p:cNvPr id="29708" name="Picture 3"/>
          <p:cNvPicPr>
            <a:picLocks noChangeAspect="1" noChangeArrowheads="1"/>
          </p:cNvPicPr>
          <p:nvPr/>
        </p:nvPicPr>
        <p:blipFill>
          <a:blip r:embed="rId8"/>
          <a:srcRect/>
          <a:stretch>
            <a:fillRect/>
          </a:stretch>
        </p:blipFill>
        <p:spPr bwMode="auto">
          <a:xfrm>
            <a:off x="5657850" y="5380038"/>
            <a:ext cx="1770063" cy="1325562"/>
          </a:xfrm>
          <a:prstGeom prst="rect">
            <a:avLst/>
          </a:prstGeom>
          <a:noFill/>
          <a:ln w="9525">
            <a:noFill/>
            <a:miter lim="800000"/>
            <a:headEnd/>
            <a:tailEnd/>
          </a:ln>
        </p:spPr>
      </p:pic>
      <p:sp>
        <p:nvSpPr>
          <p:cNvPr id="29709" name="TextBox 1"/>
          <p:cNvSpPr txBox="1">
            <a:spLocks noChangeArrowheads="1"/>
          </p:cNvSpPr>
          <p:nvPr/>
        </p:nvSpPr>
        <p:spPr bwMode="auto">
          <a:xfrm>
            <a:off x="1476375" y="933450"/>
            <a:ext cx="4819650" cy="1373188"/>
          </a:xfrm>
          <a:prstGeom prst="rect">
            <a:avLst/>
          </a:prstGeom>
          <a:noFill/>
          <a:ln w="9525">
            <a:noFill/>
            <a:miter lim="800000"/>
            <a:headEnd/>
            <a:tailEnd/>
          </a:ln>
        </p:spPr>
        <p:txBody>
          <a:bodyPr wrap="none" lIns="0" tIns="0" rIns="0" bIns="40078">
            <a:spAutoFit/>
          </a:bodyPr>
          <a:lstStyle/>
          <a:p>
            <a:pPr>
              <a:lnSpc>
                <a:spcPts val="2713"/>
              </a:lnSpc>
              <a:tabLst>
                <a:tab pos="1557338" algn="l"/>
              </a:tabLst>
            </a:pPr>
            <a:r>
              <a:rPr lang="en-US" altLang="zh-CN"/>
              <a:t>	</a:t>
            </a:r>
            <a:r>
              <a:rPr lang="en-US" altLang="zh-CN" sz="2800">
                <a:solidFill>
                  <a:srgbClr val="A50021"/>
                </a:solidFill>
                <a:latin typeface="黑体" pitchFamily="2" charset="-122"/>
              </a:rPr>
              <a:t>伦敦奥运会成绩斐然</a:t>
            </a:r>
          </a:p>
          <a:p>
            <a:pPr>
              <a:lnSpc>
                <a:spcPts val="875"/>
              </a:lnSpc>
              <a:tabLst>
                <a:tab pos="1557338" algn="l"/>
              </a:tabLst>
            </a:pPr>
            <a:endParaRPr lang="en-US" altLang="zh-CN"/>
          </a:p>
          <a:p>
            <a:pPr>
              <a:lnSpc>
                <a:spcPts val="875"/>
              </a:lnSpc>
              <a:tabLst>
                <a:tab pos="1557338" algn="l"/>
              </a:tabLst>
            </a:pPr>
            <a:endParaRPr lang="en-US" altLang="zh-CN"/>
          </a:p>
          <a:p>
            <a:pPr>
              <a:lnSpc>
                <a:spcPts val="2275"/>
              </a:lnSpc>
              <a:tabLst>
                <a:tab pos="1557338" algn="l"/>
              </a:tabLst>
            </a:pPr>
            <a:r>
              <a:rPr lang="en-US" altLang="zh-CN" sz="2100">
                <a:solidFill>
                  <a:srgbClr val="133985"/>
                </a:solidFill>
                <a:latin typeface="黑体" pitchFamily="2" charset="-122"/>
              </a:rPr>
              <a:t>我校学生获得</a:t>
            </a:r>
            <a:r>
              <a:rPr lang="en-US" altLang="zh-CN" sz="2100">
                <a:solidFill>
                  <a:srgbClr val="AE1831"/>
                </a:solidFill>
                <a:cs typeface="Times New Roman" pitchFamily="18" charset="0"/>
              </a:rPr>
              <a:t>2</a:t>
            </a:r>
            <a:r>
              <a:rPr lang="en-US" altLang="zh-CN" sz="2100">
                <a:solidFill>
                  <a:srgbClr val="AE1831"/>
                </a:solidFill>
                <a:latin typeface="黑体" pitchFamily="2" charset="-122"/>
              </a:rPr>
              <a:t>金</a:t>
            </a:r>
            <a:r>
              <a:rPr lang="en-US" altLang="zh-CN" sz="2100">
                <a:solidFill>
                  <a:srgbClr val="AE1831"/>
                </a:solidFill>
                <a:cs typeface="Times New Roman" pitchFamily="18" charset="0"/>
              </a:rPr>
              <a:t>1</a:t>
            </a:r>
            <a:r>
              <a:rPr lang="en-US" altLang="zh-CN" sz="2100">
                <a:solidFill>
                  <a:srgbClr val="AE1831"/>
                </a:solidFill>
                <a:latin typeface="黑体" pitchFamily="2" charset="-122"/>
              </a:rPr>
              <a:t>银</a:t>
            </a:r>
            <a:r>
              <a:rPr lang="en-US" altLang="zh-CN" sz="2100">
                <a:solidFill>
                  <a:srgbClr val="AE1831"/>
                </a:solidFill>
                <a:cs typeface="Times New Roman" pitchFamily="18" charset="0"/>
              </a:rPr>
              <a:t>2</a:t>
            </a:r>
            <a:r>
              <a:rPr lang="en-US" altLang="zh-CN" sz="2100">
                <a:solidFill>
                  <a:srgbClr val="AE1831"/>
                </a:solidFill>
                <a:latin typeface="黑体" pitchFamily="2" charset="-122"/>
              </a:rPr>
              <a:t>铜</a:t>
            </a:r>
            <a:r>
              <a:rPr lang="en-US" altLang="zh-CN" sz="2100">
                <a:solidFill>
                  <a:srgbClr val="133985"/>
                </a:solidFill>
                <a:latin typeface="黑体" pitchFamily="2" charset="-122"/>
              </a:rPr>
              <a:t>的优异成绩</a:t>
            </a:r>
          </a:p>
          <a:p>
            <a:pPr>
              <a:lnSpc>
                <a:spcPts val="875"/>
              </a:lnSpc>
              <a:tabLst>
                <a:tab pos="1557338" algn="l"/>
              </a:tabLst>
            </a:pPr>
            <a:endParaRPr lang="en-US" altLang="zh-CN"/>
          </a:p>
          <a:p>
            <a:pPr>
              <a:lnSpc>
                <a:spcPts val="2713"/>
              </a:lnSpc>
              <a:tabLst>
                <a:tab pos="1557338" algn="l"/>
              </a:tabLst>
            </a:pPr>
            <a:r>
              <a:rPr lang="en-US" altLang="zh-CN" sz="2100">
                <a:solidFill>
                  <a:srgbClr val="AE1831"/>
                </a:solidFill>
                <a:latin typeface="黑体" pitchFamily="2" charset="-122"/>
              </a:rPr>
              <a:t>徐莉佳</a:t>
            </a:r>
            <a:r>
              <a:rPr lang="en-US" altLang="zh-CN" sz="2100">
                <a:solidFill>
                  <a:srgbClr val="133985"/>
                </a:solidFill>
                <a:latin typeface="黑体" pitchFamily="2" charset="-122"/>
              </a:rPr>
              <a:t>出任闭幕式中国代表队</a:t>
            </a:r>
            <a:r>
              <a:rPr lang="en-US" altLang="zh-CN" sz="2100">
                <a:solidFill>
                  <a:srgbClr val="AE1831"/>
                </a:solidFill>
                <a:latin typeface="黑体" pitchFamily="2" charset="-122"/>
              </a:rPr>
              <a:t>旗手</a:t>
            </a:r>
          </a:p>
        </p:txBody>
      </p:sp>
      <p:sp>
        <p:nvSpPr>
          <p:cNvPr id="29710" name="TextBox 1"/>
          <p:cNvSpPr txBox="1">
            <a:spLocks noChangeArrowheads="1"/>
          </p:cNvSpPr>
          <p:nvPr/>
        </p:nvSpPr>
        <p:spPr bwMode="auto">
          <a:xfrm>
            <a:off x="611188" y="4470400"/>
            <a:ext cx="2333625" cy="501650"/>
          </a:xfrm>
          <a:prstGeom prst="rect">
            <a:avLst/>
          </a:prstGeom>
          <a:noFill/>
          <a:ln w="9525">
            <a:noFill/>
            <a:miter lim="800000"/>
            <a:headEnd/>
            <a:tailEnd/>
          </a:ln>
        </p:spPr>
        <p:txBody>
          <a:bodyPr wrap="none" lIns="0" tIns="0" rIns="0" bIns="40078">
            <a:spAutoFit/>
          </a:bodyPr>
          <a:lstStyle/>
          <a:p>
            <a:pPr>
              <a:lnSpc>
                <a:spcPts val="2013"/>
              </a:lnSpc>
            </a:pPr>
            <a:r>
              <a:rPr lang="en-US" altLang="zh-CN" sz="2100">
                <a:solidFill>
                  <a:srgbClr val="A50021"/>
                </a:solidFill>
                <a:latin typeface="黑体" pitchFamily="2" charset="-122"/>
              </a:rPr>
              <a:t>徐莉佳</a:t>
            </a:r>
            <a:r>
              <a:rPr lang="en-US" altLang="zh-CN" sz="1400">
                <a:solidFill>
                  <a:srgbClr val="133985"/>
                </a:solidFill>
                <a:latin typeface="黑体" pitchFamily="2" charset="-122"/>
              </a:rPr>
              <a:t>，</a:t>
            </a:r>
          </a:p>
          <a:p>
            <a:pPr>
              <a:lnSpc>
                <a:spcPts val="1575"/>
              </a:lnSpc>
            </a:pPr>
            <a:r>
              <a:rPr lang="en-US" altLang="zh-CN" sz="1400">
                <a:solidFill>
                  <a:srgbClr val="133985"/>
                </a:solidFill>
                <a:latin typeface="黑体" pitchFamily="2" charset="-122"/>
              </a:rPr>
              <a:t>女子帆船激光镭迪尔级，金牌</a:t>
            </a:r>
          </a:p>
        </p:txBody>
      </p:sp>
      <p:sp>
        <p:nvSpPr>
          <p:cNvPr id="29711" name="TextBox 1"/>
          <p:cNvSpPr txBox="1">
            <a:spLocks noChangeArrowheads="1"/>
          </p:cNvSpPr>
          <p:nvPr/>
        </p:nvSpPr>
        <p:spPr bwMode="auto">
          <a:xfrm>
            <a:off x="3167063" y="4470400"/>
            <a:ext cx="2689225" cy="693738"/>
          </a:xfrm>
          <a:prstGeom prst="rect">
            <a:avLst/>
          </a:prstGeom>
          <a:noFill/>
          <a:ln w="9525">
            <a:noFill/>
            <a:miter lim="800000"/>
            <a:headEnd/>
            <a:tailEnd/>
          </a:ln>
        </p:spPr>
        <p:txBody>
          <a:bodyPr wrap="none" lIns="0" tIns="0" rIns="0" bIns="40078">
            <a:spAutoFit/>
          </a:bodyPr>
          <a:lstStyle/>
          <a:p>
            <a:pPr>
              <a:lnSpc>
                <a:spcPts val="1488"/>
              </a:lnSpc>
            </a:pPr>
            <a:r>
              <a:rPr lang="en-US" altLang="zh-CN" sz="1600">
                <a:solidFill>
                  <a:srgbClr val="133985"/>
                </a:solidFill>
                <a:latin typeface="黑体" pitchFamily="2" charset="-122"/>
              </a:rPr>
              <a:t>主教练</a:t>
            </a:r>
            <a:r>
              <a:rPr lang="en-US" altLang="zh-CN" sz="1600">
                <a:solidFill>
                  <a:srgbClr val="A50021"/>
                </a:solidFill>
                <a:latin typeface="黑体" pitchFamily="2" charset="-122"/>
              </a:rPr>
              <a:t>刘国梁</a:t>
            </a:r>
            <a:r>
              <a:rPr lang="en-US" altLang="zh-CN" sz="1600">
                <a:solidFill>
                  <a:srgbClr val="133985"/>
                </a:solidFill>
                <a:latin typeface="黑体" pitchFamily="2" charset="-122"/>
              </a:rPr>
              <a:t>、教练</a:t>
            </a:r>
            <a:r>
              <a:rPr lang="en-US" altLang="zh-CN" sz="1600">
                <a:solidFill>
                  <a:srgbClr val="A50021"/>
                </a:solidFill>
                <a:latin typeface="黑体" pitchFamily="2" charset="-122"/>
              </a:rPr>
              <a:t>秦志戬</a:t>
            </a:r>
            <a:r>
              <a:rPr lang="en-US" altLang="zh-CN" sz="1600">
                <a:solidFill>
                  <a:srgbClr val="133985"/>
                </a:solidFill>
                <a:latin typeface="黑体" pitchFamily="2" charset="-122"/>
              </a:rPr>
              <a:t>、</a:t>
            </a:r>
          </a:p>
          <a:p>
            <a:pPr>
              <a:lnSpc>
                <a:spcPts val="1750"/>
              </a:lnSpc>
            </a:pPr>
            <a:r>
              <a:rPr lang="en-US" altLang="zh-CN" sz="1600">
                <a:solidFill>
                  <a:srgbClr val="133985"/>
                </a:solidFill>
                <a:latin typeface="黑体" pitchFamily="2" charset="-122"/>
              </a:rPr>
              <a:t>主力</a:t>
            </a:r>
            <a:r>
              <a:rPr lang="en-US" altLang="zh-CN" sz="1600">
                <a:solidFill>
                  <a:srgbClr val="A50021"/>
                </a:solidFill>
                <a:latin typeface="黑体" pitchFamily="2" charset="-122"/>
              </a:rPr>
              <a:t>马龙</a:t>
            </a:r>
            <a:r>
              <a:rPr lang="en-US" altLang="zh-CN" sz="1600">
                <a:solidFill>
                  <a:srgbClr val="133985"/>
                </a:solidFill>
                <a:latin typeface="黑体" pitchFamily="2" charset="-122"/>
              </a:rPr>
              <a:t>、队员</a:t>
            </a:r>
            <a:r>
              <a:rPr lang="en-US" altLang="zh-CN" sz="1600">
                <a:solidFill>
                  <a:srgbClr val="A50021"/>
                </a:solidFill>
                <a:latin typeface="黑体" pitchFamily="2" charset="-122"/>
              </a:rPr>
              <a:t>许昕</a:t>
            </a:r>
            <a:r>
              <a:rPr lang="en-US" altLang="zh-CN" sz="1600">
                <a:solidFill>
                  <a:srgbClr val="133985"/>
                </a:solidFill>
                <a:latin typeface="黑体" pitchFamily="2" charset="-122"/>
              </a:rPr>
              <a:t>，</a:t>
            </a:r>
          </a:p>
          <a:p>
            <a:pPr>
              <a:lnSpc>
                <a:spcPts val="1838"/>
              </a:lnSpc>
            </a:pPr>
            <a:r>
              <a:rPr lang="en-US" altLang="zh-CN" sz="1600">
                <a:solidFill>
                  <a:srgbClr val="133985"/>
                </a:solidFill>
                <a:latin typeface="黑体" pitchFamily="2" charset="-122"/>
              </a:rPr>
              <a:t>男子乒乓球团体，金牌</a:t>
            </a:r>
          </a:p>
        </p:txBody>
      </p:sp>
      <p:sp>
        <p:nvSpPr>
          <p:cNvPr id="29712" name="TextBox 1"/>
          <p:cNvSpPr txBox="1">
            <a:spLocks noChangeArrowheads="1"/>
          </p:cNvSpPr>
          <p:nvPr/>
        </p:nvSpPr>
        <p:spPr bwMode="auto">
          <a:xfrm>
            <a:off x="4560888" y="5622925"/>
            <a:ext cx="992187" cy="925513"/>
          </a:xfrm>
          <a:prstGeom prst="rect">
            <a:avLst/>
          </a:prstGeom>
          <a:noFill/>
          <a:ln w="9525">
            <a:noFill/>
            <a:miter lim="800000"/>
            <a:headEnd/>
            <a:tailEnd/>
          </a:ln>
        </p:spPr>
        <p:txBody>
          <a:bodyPr wrap="none" lIns="0" tIns="0" rIns="0" bIns="40078">
            <a:spAutoFit/>
          </a:bodyPr>
          <a:lstStyle/>
          <a:p>
            <a:pPr>
              <a:lnSpc>
                <a:spcPts val="2013"/>
              </a:lnSpc>
            </a:pPr>
            <a:r>
              <a:rPr lang="en-US" altLang="zh-CN" sz="2100">
                <a:solidFill>
                  <a:srgbClr val="A50021"/>
                </a:solidFill>
                <a:latin typeface="黑体" pitchFamily="2" charset="-122"/>
              </a:rPr>
              <a:t>李玄旭</a:t>
            </a:r>
            <a:r>
              <a:rPr lang="en-US" altLang="zh-CN" sz="1400">
                <a:solidFill>
                  <a:srgbClr val="133985"/>
                </a:solidFill>
                <a:latin typeface="黑体" pitchFamily="2" charset="-122"/>
              </a:rPr>
              <a:t>，</a:t>
            </a:r>
          </a:p>
          <a:p>
            <a:pPr>
              <a:lnSpc>
                <a:spcPts val="1663"/>
              </a:lnSpc>
            </a:pPr>
            <a:r>
              <a:rPr lang="en-US" altLang="zh-CN" sz="1400">
                <a:solidFill>
                  <a:srgbClr val="133985"/>
                </a:solidFill>
                <a:latin typeface="黑体" pitchFamily="2" charset="-122"/>
              </a:rPr>
              <a:t>女子</a:t>
            </a:r>
            <a:r>
              <a:rPr lang="en-US" altLang="zh-CN" sz="1400">
                <a:solidFill>
                  <a:srgbClr val="133985"/>
                </a:solidFill>
                <a:cs typeface="Times New Roman" pitchFamily="18" charset="0"/>
              </a:rPr>
              <a:t>400</a:t>
            </a:r>
            <a:r>
              <a:rPr lang="en-US" altLang="zh-CN" sz="1400">
                <a:solidFill>
                  <a:srgbClr val="133985"/>
                </a:solidFill>
                <a:latin typeface="黑体" pitchFamily="2" charset="-122"/>
              </a:rPr>
              <a:t>米个</a:t>
            </a:r>
          </a:p>
          <a:p>
            <a:pPr>
              <a:lnSpc>
                <a:spcPts val="1575"/>
              </a:lnSpc>
            </a:pPr>
            <a:r>
              <a:rPr lang="en-US" altLang="zh-CN" sz="1400">
                <a:solidFill>
                  <a:srgbClr val="133985"/>
                </a:solidFill>
                <a:latin typeface="黑体" pitchFamily="2" charset="-122"/>
              </a:rPr>
              <a:t>人混合泳：</a:t>
            </a:r>
          </a:p>
          <a:p>
            <a:pPr>
              <a:lnSpc>
                <a:spcPts val="1575"/>
              </a:lnSpc>
            </a:pPr>
            <a:r>
              <a:rPr lang="en-US" altLang="zh-CN" sz="1400">
                <a:solidFill>
                  <a:srgbClr val="133985"/>
                </a:solidFill>
                <a:latin typeface="黑体" pitchFamily="2" charset="-122"/>
              </a:rPr>
              <a:t>铜牌</a:t>
            </a:r>
          </a:p>
        </p:txBody>
      </p:sp>
      <p:sp>
        <p:nvSpPr>
          <p:cNvPr id="29713" name="TextBox 1"/>
          <p:cNvSpPr txBox="1">
            <a:spLocks noChangeArrowheads="1"/>
          </p:cNvSpPr>
          <p:nvPr/>
        </p:nvSpPr>
        <p:spPr bwMode="auto">
          <a:xfrm>
            <a:off x="7493000" y="5599113"/>
            <a:ext cx="855663" cy="950912"/>
          </a:xfrm>
          <a:prstGeom prst="rect">
            <a:avLst/>
          </a:prstGeom>
          <a:noFill/>
          <a:ln w="9525">
            <a:noFill/>
            <a:miter lim="800000"/>
            <a:headEnd/>
            <a:tailEnd/>
          </a:ln>
        </p:spPr>
        <p:txBody>
          <a:bodyPr wrap="none" lIns="0" tIns="0" rIns="0" bIns="40078">
            <a:spAutoFit/>
          </a:bodyPr>
          <a:lstStyle/>
          <a:p>
            <a:pPr>
              <a:lnSpc>
                <a:spcPts val="2013"/>
              </a:lnSpc>
            </a:pPr>
            <a:r>
              <a:rPr lang="en-US" altLang="zh-CN" sz="2100">
                <a:solidFill>
                  <a:srgbClr val="A50021"/>
                </a:solidFill>
                <a:latin typeface="黑体" pitchFamily="2" charset="-122"/>
              </a:rPr>
              <a:t>眭</a:t>
            </a:r>
            <a:r>
              <a:rPr lang="en-US" altLang="zh-CN" sz="2100">
                <a:cs typeface="Times New Roman" pitchFamily="18" charset="0"/>
              </a:rPr>
              <a:t>  </a:t>
            </a:r>
            <a:r>
              <a:rPr lang="en-US" altLang="zh-CN" sz="2100">
                <a:solidFill>
                  <a:srgbClr val="A50021"/>
                </a:solidFill>
                <a:latin typeface="黑体" pitchFamily="2" charset="-122"/>
              </a:rPr>
              <a:t>禄</a:t>
            </a:r>
            <a:r>
              <a:rPr lang="en-US" altLang="zh-CN" sz="1400">
                <a:solidFill>
                  <a:srgbClr val="133985"/>
                </a:solidFill>
                <a:latin typeface="黑体" pitchFamily="2" charset="-122"/>
              </a:rPr>
              <a:t>，</a:t>
            </a:r>
          </a:p>
          <a:p>
            <a:pPr>
              <a:lnSpc>
                <a:spcPts val="1750"/>
              </a:lnSpc>
            </a:pPr>
            <a:r>
              <a:rPr lang="en-US" altLang="zh-CN" sz="1400">
                <a:solidFill>
                  <a:srgbClr val="133985"/>
                </a:solidFill>
                <a:latin typeface="黑体" pitchFamily="2" charset="-122"/>
              </a:rPr>
              <a:t>女子体操</a:t>
            </a:r>
          </a:p>
          <a:p>
            <a:pPr>
              <a:lnSpc>
                <a:spcPts val="1663"/>
              </a:lnSpc>
            </a:pPr>
            <a:r>
              <a:rPr lang="en-US" altLang="zh-CN" sz="1400">
                <a:solidFill>
                  <a:srgbClr val="133985"/>
                </a:solidFill>
                <a:latin typeface="黑体" pitchFamily="2" charset="-122"/>
              </a:rPr>
              <a:t>平衡木，</a:t>
            </a:r>
          </a:p>
          <a:p>
            <a:pPr>
              <a:lnSpc>
                <a:spcPts val="1575"/>
              </a:lnSpc>
            </a:pPr>
            <a:r>
              <a:rPr lang="en-US" altLang="zh-CN" sz="1400">
                <a:solidFill>
                  <a:srgbClr val="133985"/>
                </a:solidFill>
                <a:latin typeface="黑体" pitchFamily="2" charset="-122"/>
              </a:rPr>
              <a:t>银牌</a:t>
            </a:r>
          </a:p>
        </p:txBody>
      </p:sp>
      <p:sp>
        <p:nvSpPr>
          <p:cNvPr id="29714" name="TextBox 1"/>
          <p:cNvSpPr txBox="1">
            <a:spLocks noChangeArrowheads="1"/>
          </p:cNvSpPr>
          <p:nvPr/>
        </p:nvSpPr>
        <p:spPr bwMode="auto">
          <a:xfrm>
            <a:off x="1857375" y="5622925"/>
            <a:ext cx="1076325" cy="925513"/>
          </a:xfrm>
          <a:prstGeom prst="rect">
            <a:avLst/>
          </a:prstGeom>
          <a:noFill/>
          <a:ln w="9525">
            <a:noFill/>
            <a:miter lim="800000"/>
            <a:headEnd/>
            <a:tailEnd/>
          </a:ln>
        </p:spPr>
        <p:txBody>
          <a:bodyPr wrap="none" lIns="0" tIns="0" rIns="0" bIns="40078">
            <a:spAutoFit/>
          </a:bodyPr>
          <a:lstStyle/>
          <a:p>
            <a:pPr>
              <a:lnSpc>
                <a:spcPts val="2013"/>
              </a:lnSpc>
            </a:pPr>
            <a:r>
              <a:rPr lang="en-US" altLang="zh-CN" sz="2100">
                <a:solidFill>
                  <a:srgbClr val="A50021"/>
                </a:solidFill>
                <a:latin typeface="黑体" pitchFamily="2" charset="-122"/>
              </a:rPr>
              <a:t>李昀琦</a:t>
            </a:r>
            <a:r>
              <a:rPr lang="en-US" altLang="zh-CN" sz="1400">
                <a:solidFill>
                  <a:srgbClr val="133985"/>
                </a:solidFill>
                <a:latin typeface="黑体" pitchFamily="2" charset="-122"/>
              </a:rPr>
              <a:t>，</a:t>
            </a:r>
          </a:p>
          <a:p>
            <a:pPr>
              <a:lnSpc>
                <a:spcPts val="1663"/>
              </a:lnSpc>
            </a:pPr>
            <a:r>
              <a:rPr lang="en-US" altLang="zh-CN" sz="1400">
                <a:solidFill>
                  <a:srgbClr val="133985"/>
                </a:solidFill>
                <a:latin typeface="黑体" pitchFamily="2" charset="-122"/>
              </a:rPr>
              <a:t>男子</a:t>
            </a:r>
            <a:r>
              <a:rPr lang="en-US" altLang="zh-CN" sz="1400">
                <a:solidFill>
                  <a:srgbClr val="133985"/>
                </a:solidFill>
                <a:cs typeface="Times New Roman" pitchFamily="18" charset="0"/>
              </a:rPr>
              <a:t>4X200</a:t>
            </a:r>
            <a:r>
              <a:rPr lang="en-US" altLang="zh-CN" sz="1400">
                <a:solidFill>
                  <a:srgbClr val="133985"/>
                </a:solidFill>
                <a:latin typeface="黑体" pitchFamily="2" charset="-122"/>
              </a:rPr>
              <a:t>米</a:t>
            </a:r>
          </a:p>
          <a:p>
            <a:pPr>
              <a:lnSpc>
                <a:spcPts val="1575"/>
              </a:lnSpc>
            </a:pPr>
            <a:r>
              <a:rPr lang="en-US" altLang="zh-CN" sz="1400">
                <a:solidFill>
                  <a:srgbClr val="133985"/>
                </a:solidFill>
                <a:latin typeface="黑体" pitchFamily="2" charset="-122"/>
              </a:rPr>
              <a:t>自由泳接力：</a:t>
            </a:r>
          </a:p>
          <a:p>
            <a:pPr>
              <a:lnSpc>
                <a:spcPts val="1575"/>
              </a:lnSpc>
            </a:pPr>
            <a:r>
              <a:rPr lang="en-US" altLang="zh-CN" sz="1400">
                <a:solidFill>
                  <a:srgbClr val="133985"/>
                </a:solidFill>
                <a:latin typeface="黑体" pitchFamily="2" charset="-122"/>
              </a:rPr>
              <a:t>铜牌</a:t>
            </a:r>
          </a:p>
        </p:txBody>
      </p:sp>
      <p:sp>
        <p:nvSpPr>
          <p:cNvPr id="24" name="Text Box 5"/>
          <p:cNvSpPr txBox="1">
            <a:spLocks noChangeArrowheads="1"/>
          </p:cNvSpPr>
          <p:nvPr/>
        </p:nvSpPr>
        <p:spPr bwMode="black">
          <a:xfrm>
            <a:off x="0" y="77788"/>
            <a:ext cx="9144000" cy="584200"/>
          </a:xfrm>
          <a:prstGeom prst="rect">
            <a:avLst/>
          </a:prstGeom>
          <a:noFill/>
          <a:ln w="6350" algn="ctr">
            <a:noFill/>
            <a:miter lim="800000"/>
            <a:headEnd/>
            <a:tailEnd/>
          </a:ln>
        </p:spPr>
        <p:txBody>
          <a:bodyPr>
            <a:spAutoFit/>
          </a:bodyPr>
          <a:lstStyle/>
          <a:p>
            <a:pPr algn="ctr">
              <a:spcBef>
                <a:spcPct val="50000"/>
              </a:spcBef>
              <a:defRPr/>
            </a:pPr>
            <a:r>
              <a:rPr lang="zh-CN" altLang="en-US" sz="3200" dirty="0">
                <a:solidFill>
                  <a:srgbClr val="A50021"/>
                </a:solidFill>
                <a:latin typeface="+mj-ea"/>
                <a:ea typeface="+mj-ea"/>
              </a:rPr>
              <a:t>人才培养质量稳步提升</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电子信息与电气工程学院1">
  <a:themeElements>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自定义设计方案">
      <a:majorFont>
        <a:latin typeface="Arial"/>
        <a:ea typeface="华文新魏"/>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EAEAEA"/>
        </a:solidFill>
        <a:ln w="25400" cap="flat" cmpd="sng" algn="ctr">
          <a:solidFill>
            <a:srgbClr val="133984"/>
          </a:solidFill>
          <a:prstDash val="solid"/>
          <a:round/>
          <a:headEnd type="none" w="med" len="med"/>
          <a:tailEnd type="triangl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2400" b="0" i="0" u="none" strike="noStrike" cap="none" normalizeH="0" baseline="0" smtClean="0">
            <a:ln>
              <a:noFill/>
            </a:ln>
            <a:solidFill>
              <a:schemeClr val="tx1"/>
            </a:solidFill>
            <a:effectLst/>
            <a:latin typeface="Arial" charset="0"/>
            <a:ea typeface="黑体" pitchFamily="2" charset="-122"/>
          </a:defRPr>
        </a:defPPr>
      </a:lstStyle>
    </a:spDef>
    <a:lnDef>
      <a:spPr bwMode="auto">
        <a:xfrm>
          <a:off x="0" y="0"/>
          <a:ext cx="1" cy="1"/>
        </a:xfrm>
        <a:custGeom>
          <a:avLst/>
          <a:gdLst/>
          <a:ahLst/>
          <a:cxnLst/>
          <a:rect l="0" t="0" r="0" b="0"/>
          <a:pathLst/>
        </a:custGeom>
        <a:solidFill>
          <a:srgbClr val="EAEAEA"/>
        </a:solidFill>
        <a:ln w="25400" cap="flat" cmpd="sng" algn="ctr">
          <a:solidFill>
            <a:srgbClr val="133984"/>
          </a:solidFill>
          <a:prstDash val="solid"/>
          <a:round/>
          <a:headEnd type="none" w="med" len="med"/>
          <a:tailEnd type="triangl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2400" b="0" i="0" u="none" strike="noStrike" cap="none" normalizeH="0" baseline="0" smtClean="0">
            <a:ln>
              <a:noFill/>
            </a:ln>
            <a:solidFill>
              <a:schemeClr val="tx1"/>
            </a:solidFill>
            <a:effectLst/>
            <a:latin typeface="Arial" charset="0"/>
            <a:ea typeface="黑体" pitchFamily="2" charset="-122"/>
          </a:defRPr>
        </a:defPPr>
      </a:lstStyle>
    </a:lnDef>
  </a:objectDefaults>
  <a:extraClrSchemeLst>
    <a:extraClrScheme>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24251</TotalTime>
  <Words>5084</Words>
  <Application>Microsoft Office PowerPoint</Application>
  <PresentationFormat>On-screen Show (4:3)</PresentationFormat>
  <Paragraphs>306</Paragraphs>
  <Slides>43</Slides>
  <Notes>13</Notes>
  <HiddenSlides>16</HiddenSlides>
  <MMClips>0</MMClips>
  <ScaleCrop>false</ScaleCrop>
  <HeadingPairs>
    <vt:vector size="6" baseType="variant">
      <vt:variant>
        <vt:lpstr>Theme</vt:lpstr>
      </vt:variant>
      <vt:variant>
        <vt:i4>1</vt:i4>
      </vt:variant>
      <vt:variant>
        <vt:lpstr>Slide Titles</vt:lpstr>
      </vt:variant>
      <vt:variant>
        <vt:i4>43</vt:i4>
      </vt:variant>
      <vt:variant>
        <vt:lpstr>Custom Shows</vt:lpstr>
      </vt:variant>
      <vt:variant>
        <vt:i4>14</vt:i4>
      </vt:variant>
    </vt:vector>
  </HeadingPairs>
  <TitlesOfParts>
    <vt:vector size="58" baseType="lpstr">
      <vt:lpstr>电子信息与电气工程学院1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把握新形势、开拓新视野</vt:lpstr>
      <vt:lpstr>把握新形势、开拓新视野</vt:lpstr>
      <vt:lpstr>把握新形势、开拓新视野</vt:lpstr>
      <vt:lpstr>把握新形势、开拓新视野</vt:lpstr>
      <vt:lpstr>PowerPoint Presentation</vt:lpstr>
      <vt:lpstr>PowerPoint Presentation</vt:lpstr>
      <vt:lpstr>下半年主要任务</vt:lpstr>
      <vt:lpstr>下半年主要任务</vt:lpstr>
      <vt:lpstr>下半年主要任务</vt:lpstr>
      <vt:lpstr>下半年主要任务</vt:lpstr>
      <vt:lpstr>下半年主要任务</vt:lpstr>
      <vt:lpstr>下半年主要任务</vt:lpstr>
      <vt:lpstr>PowerPoint Presentation</vt:lpstr>
      <vt:lpstr>切实加强党的建设，推动全局工作</vt:lpstr>
      <vt:lpstr>切实加强党的建设，推动全局工作</vt:lpstr>
      <vt:lpstr>切实加强党的建设，推动全局工作</vt:lpstr>
      <vt:lpstr>切实加强党的建设，推动全局工作</vt:lpstr>
      <vt:lpstr>切实加强党的建设，推动全局工作</vt:lpstr>
      <vt:lpstr>切实加强党的建设，推动全局工作</vt:lpstr>
      <vt:lpstr>PowerPoint Presentation</vt:lpstr>
      <vt:lpstr>PowerPoint Presentation</vt:lpstr>
      <vt:lpstr>2011年工作回顾1</vt:lpstr>
      <vt:lpstr>2011年工作回顾2</vt:lpstr>
      <vt:lpstr>2011年工作回顾3</vt:lpstr>
      <vt:lpstr>2011年工作回顾4</vt:lpstr>
      <vt:lpstr>2011年工作回顾5</vt:lpstr>
      <vt:lpstr>2011年工作回顾6</vt:lpstr>
      <vt:lpstr>2011年工作回顾7</vt:lpstr>
      <vt:lpstr>2011年工作回顾8</vt:lpstr>
      <vt:lpstr>2012年主要工作1</vt:lpstr>
      <vt:lpstr>2012年主要工作2</vt:lpstr>
      <vt:lpstr>2012年主要工作3</vt:lpstr>
      <vt:lpstr>2012年主要工作4</vt:lpstr>
      <vt:lpstr>2012年主要工作5</vt:lpstr>
      <vt:lpstr>2012年主要工作6</vt:lpstr>
    </vt:vector>
  </TitlesOfParts>
  <Company>seiee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大电类改革方案</dc:title>
  <dc:creator>wxyu</dc:creator>
  <cp:lastModifiedBy>db</cp:lastModifiedBy>
  <cp:revision>4467</cp:revision>
  <cp:lastPrinted>1601-01-01T00:00:00Z</cp:lastPrinted>
  <dcterms:created xsi:type="dcterms:W3CDTF">2007-10-04T06:04:40Z</dcterms:created>
  <dcterms:modified xsi:type="dcterms:W3CDTF">2012-09-27T00:55:04Z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